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7F6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7F6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7F6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73924" y="1150683"/>
            <a:ext cx="3717290" cy="3390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7F6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-24"/>
            <a:ext cx="4552950" cy="5143500"/>
          </a:xfrm>
          <a:custGeom>
            <a:avLst/>
            <a:gdLst/>
            <a:ahLst/>
            <a:cxnLst/>
            <a:rect l="l" t="t" r="r" b="b"/>
            <a:pathLst>
              <a:path w="4552950" h="5143500">
                <a:moveTo>
                  <a:pt x="45527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52799" y="0"/>
                </a:lnTo>
                <a:lnTo>
                  <a:pt x="4552799" y="5143499"/>
                </a:lnTo>
                <a:close/>
              </a:path>
            </a:pathLst>
          </a:custGeom>
          <a:solidFill>
            <a:srgbClr val="FCD9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975" y="231032"/>
            <a:ext cx="3700779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7F6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6025" y="1813762"/>
            <a:ext cx="4460240" cy="1252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hyperlink" Target="https://mempool.space/address/bc1qspaszc5tudr8j9j8099g8nh9wup47peyefldke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8999" y="0"/>
            <a:ext cx="7112000" cy="5143500"/>
            <a:chOff x="758999" y="0"/>
            <a:chExt cx="7112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7125" y="0"/>
              <a:ext cx="6033249" cy="51434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78049" y="3776700"/>
              <a:ext cx="3135630" cy="692150"/>
            </a:xfrm>
            <a:custGeom>
              <a:avLst/>
              <a:gdLst/>
              <a:ahLst/>
              <a:cxnLst/>
              <a:rect l="l" t="t" r="r" b="b"/>
              <a:pathLst>
                <a:path w="3135629" h="692150">
                  <a:moveTo>
                    <a:pt x="0" y="345899"/>
                  </a:moveTo>
                  <a:lnTo>
                    <a:pt x="3157" y="298963"/>
                  </a:lnTo>
                  <a:lnTo>
                    <a:pt x="12355" y="253946"/>
                  </a:lnTo>
                  <a:lnTo>
                    <a:pt x="27182" y="211260"/>
                  </a:lnTo>
                  <a:lnTo>
                    <a:pt x="47225" y="171317"/>
                  </a:lnTo>
                  <a:lnTo>
                    <a:pt x="72072" y="134530"/>
                  </a:lnTo>
                  <a:lnTo>
                    <a:pt x="101311" y="101311"/>
                  </a:lnTo>
                  <a:lnTo>
                    <a:pt x="134530" y="72072"/>
                  </a:lnTo>
                  <a:lnTo>
                    <a:pt x="171317" y="47225"/>
                  </a:lnTo>
                  <a:lnTo>
                    <a:pt x="211260" y="27182"/>
                  </a:lnTo>
                  <a:lnTo>
                    <a:pt x="253946" y="12355"/>
                  </a:lnTo>
                  <a:lnTo>
                    <a:pt x="298963" y="3157"/>
                  </a:lnTo>
                  <a:lnTo>
                    <a:pt x="345899" y="0"/>
                  </a:lnTo>
                  <a:lnTo>
                    <a:pt x="2789399" y="0"/>
                  </a:lnTo>
                  <a:lnTo>
                    <a:pt x="2843837" y="4309"/>
                  </a:lnTo>
                  <a:lnTo>
                    <a:pt x="2896443" y="16979"/>
                  </a:lnTo>
                  <a:lnTo>
                    <a:pt x="2946290" y="37626"/>
                  </a:lnTo>
                  <a:lnTo>
                    <a:pt x="2992448" y="65865"/>
                  </a:lnTo>
                  <a:lnTo>
                    <a:pt x="3033988" y="101311"/>
                  </a:lnTo>
                  <a:lnTo>
                    <a:pt x="3069434" y="142851"/>
                  </a:lnTo>
                  <a:lnTo>
                    <a:pt x="3097673" y="189009"/>
                  </a:lnTo>
                  <a:lnTo>
                    <a:pt x="3118320" y="238856"/>
                  </a:lnTo>
                  <a:lnTo>
                    <a:pt x="3130990" y="291462"/>
                  </a:lnTo>
                  <a:lnTo>
                    <a:pt x="3135299" y="345899"/>
                  </a:lnTo>
                  <a:lnTo>
                    <a:pt x="3132142" y="392836"/>
                  </a:lnTo>
                  <a:lnTo>
                    <a:pt x="3122944" y="437853"/>
                  </a:lnTo>
                  <a:lnTo>
                    <a:pt x="3108117" y="480539"/>
                  </a:lnTo>
                  <a:lnTo>
                    <a:pt x="3088074" y="520482"/>
                  </a:lnTo>
                  <a:lnTo>
                    <a:pt x="3063227" y="557269"/>
                  </a:lnTo>
                  <a:lnTo>
                    <a:pt x="3033988" y="590488"/>
                  </a:lnTo>
                  <a:lnTo>
                    <a:pt x="3000769" y="619727"/>
                  </a:lnTo>
                  <a:lnTo>
                    <a:pt x="2963982" y="644574"/>
                  </a:lnTo>
                  <a:lnTo>
                    <a:pt x="2924039" y="664617"/>
                  </a:lnTo>
                  <a:lnTo>
                    <a:pt x="2881353" y="679444"/>
                  </a:lnTo>
                  <a:lnTo>
                    <a:pt x="2836336" y="688642"/>
                  </a:lnTo>
                  <a:lnTo>
                    <a:pt x="2789399" y="691799"/>
                  </a:lnTo>
                  <a:lnTo>
                    <a:pt x="345899" y="691799"/>
                  </a:lnTo>
                  <a:lnTo>
                    <a:pt x="298963" y="688642"/>
                  </a:lnTo>
                  <a:lnTo>
                    <a:pt x="253946" y="679444"/>
                  </a:lnTo>
                  <a:lnTo>
                    <a:pt x="211260" y="664617"/>
                  </a:lnTo>
                  <a:lnTo>
                    <a:pt x="171317" y="644574"/>
                  </a:lnTo>
                  <a:lnTo>
                    <a:pt x="134530" y="619727"/>
                  </a:lnTo>
                  <a:lnTo>
                    <a:pt x="101311" y="590488"/>
                  </a:lnTo>
                  <a:lnTo>
                    <a:pt x="72072" y="557269"/>
                  </a:lnTo>
                  <a:lnTo>
                    <a:pt x="47225" y="520482"/>
                  </a:lnTo>
                  <a:lnTo>
                    <a:pt x="27182" y="480539"/>
                  </a:lnTo>
                  <a:lnTo>
                    <a:pt x="12355" y="437853"/>
                  </a:lnTo>
                  <a:lnTo>
                    <a:pt x="3157" y="392836"/>
                  </a:lnTo>
                  <a:lnTo>
                    <a:pt x="0" y="3458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648426" y="3954339"/>
            <a:ext cx="206692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7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claim</a:t>
            </a:r>
            <a:r>
              <a:rPr dirty="0" sz="17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7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disputed!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52325" y="385063"/>
            <a:ext cx="4877435" cy="3098800"/>
          </a:xfrm>
          <a:prstGeom prst="rect"/>
        </p:spPr>
        <p:txBody>
          <a:bodyPr wrap="square" lIns="0" tIns="267335" rIns="0" bIns="0" rtlCol="0" vert="horz">
            <a:spAutoFit/>
          </a:bodyPr>
          <a:lstStyle/>
          <a:p>
            <a:pPr marL="12700" marR="5080">
              <a:lnSpc>
                <a:spcPts val="11120"/>
              </a:lnSpc>
              <a:spcBef>
                <a:spcPts val="2105"/>
              </a:spcBef>
            </a:pPr>
            <a:r>
              <a:rPr dirty="0" sz="10900" spc="-1195">
                <a:solidFill>
                  <a:srgbClr val="FCD94B"/>
                </a:solidFill>
              </a:rPr>
              <a:t>BITCOIN </a:t>
            </a:r>
            <a:r>
              <a:rPr dirty="0" sz="10900" spc="-1455">
                <a:solidFill>
                  <a:srgbClr val="FFFFFF"/>
                </a:solidFill>
              </a:rPr>
              <a:t>F</a:t>
            </a:r>
            <a:r>
              <a:rPr dirty="0" sz="10900" spc="-755">
                <a:solidFill>
                  <a:srgbClr val="FFFFFF"/>
                </a:solidFill>
              </a:rPr>
              <a:t>ALL</a:t>
            </a:r>
            <a:r>
              <a:rPr dirty="0" sz="10900" spc="-1060">
                <a:solidFill>
                  <a:srgbClr val="FFFFFF"/>
                </a:solidFill>
              </a:rPr>
              <a:t>A</a:t>
            </a:r>
            <a:r>
              <a:rPr dirty="0" sz="10900" spc="-755">
                <a:solidFill>
                  <a:srgbClr val="FFFFFF"/>
                </a:solidFill>
              </a:rPr>
              <a:t>CI</a:t>
            </a:r>
            <a:r>
              <a:rPr dirty="0" sz="10900" spc="-819">
                <a:solidFill>
                  <a:srgbClr val="FFFFFF"/>
                </a:solidFill>
              </a:rPr>
              <a:t>E</a:t>
            </a:r>
            <a:r>
              <a:rPr dirty="0" sz="10900" spc="-755">
                <a:solidFill>
                  <a:srgbClr val="FFFFFF"/>
                </a:solidFill>
              </a:rPr>
              <a:t>S</a:t>
            </a:r>
            <a:endParaRPr sz="10900"/>
          </a:p>
        </p:txBody>
      </p:sp>
      <p:grpSp>
        <p:nvGrpSpPr>
          <p:cNvPr id="7" name="object 7" descr=""/>
          <p:cNvGrpSpPr/>
          <p:nvPr/>
        </p:nvGrpSpPr>
        <p:grpSpPr>
          <a:xfrm>
            <a:off x="951262" y="3863437"/>
            <a:ext cx="565150" cy="499745"/>
            <a:chOff x="951262" y="3863437"/>
            <a:chExt cx="565150" cy="499745"/>
          </a:xfrm>
        </p:grpSpPr>
        <p:sp>
          <p:nvSpPr>
            <p:cNvPr id="8" name="object 8" descr=""/>
            <p:cNvSpPr/>
            <p:nvPr/>
          </p:nvSpPr>
          <p:spPr>
            <a:xfrm>
              <a:off x="956024" y="3868199"/>
              <a:ext cx="555625" cy="490220"/>
            </a:xfrm>
            <a:custGeom>
              <a:avLst/>
              <a:gdLst/>
              <a:ahLst/>
              <a:cxnLst/>
              <a:rect l="l" t="t" r="r" b="b"/>
              <a:pathLst>
                <a:path w="555625" h="490220">
                  <a:moveTo>
                    <a:pt x="277649" y="489899"/>
                  </a:moveTo>
                  <a:lnTo>
                    <a:pt x="227742" y="485953"/>
                  </a:lnTo>
                  <a:lnTo>
                    <a:pt x="180768" y="474575"/>
                  </a:lnTo>
                  <a:lnTo>
                    <a:pt x="137514" y="456457"/>
                  </a:lnTo>
                  <a:lnTo>
                    <a:pt x="98763" y="432290"/>
                  </a:lnTo>
                  <a:lnTo>
                    <a:pt x="65299" y="402768"/>
                  </a:lnTo>
                  <a:lnTo>
                    <a:pt x="37907" y="368580"/>
                  </a:lnTo>
                  <a:lnTo>
                    <a:pt x="17370" y="330420"/>
                  </a:lnTo>
                  <a:lnTo>
                    <a:pt x="4473" y="288980"/>
                  </a:lnTo>
                  <a:lnTo>
                    <a:pt x="0" y="244949"/>
                  </a:lnTo>
                  <a:lnTo>
                    <a:pt x="4473" y="200919"/>
                  </a:lnTo>
                  <a:lnTo>
                    <a:pt x="17370" y="159479"/>
                  </a:lnTo>
                  <a:lnTo>
                    <a:pt x="37907" y="121319"/>
                  </a:lnTo>
                  <a:lnTo>
                    <a:pt x="65299" y="87131"/>
                  </a:lnTo>
                  <a:lnTo>
                    <a:pt x="98763" y="57609"/>
                  </a:lnTo>
                  <a:lnTo>
                    <a:pt x="137514" y="33442"/>
                  </a:lnTo>
                  <a:lnTo>
                    <a:pt x="180768" y="15324"/>
                  </a:lnTo>
                  <a:lnTo>
                    <a:pt x="227742" y="3946"/>
                  </a:lnTo>
                  <a:lnTo>
                    <a:pt x="277649" y="0"/>
                  </a:lnTo>
                  <a:lnTo>
                    <a:pt x="327557" y="3946"/>
                  </a:lnTo>
                  <a:lnTo>
                    <a:pt x="374531" y="15324"/>
                  </a:lnTo>
                  <a:lnTo>
                    <a:pt x="417785" y="33442"/>
                  </a:lnTo>
                  <a:lnTo>
                    <a:pt x="456536" y="57609"/>
                  </a:lnTo>
                  <a:lnTo>
                    <a:pt x="490000" y="87131"/>
                  </a:lnTo>
                  <a:lnTo>
                    <a:pt x="517392" y="121319"/>
                  </a:lnTo>
                  <a:lnTo>
                    <a:pt x="537929" y="159479"/>
                  </a:lnTo>
                  <a:lnTo>
                    <a:pt x="550826" y="200919"/>
                  </a:lnTo>
                  <a:lnTo>
                    <a:pt x="555299" y="244949"/>
                  </a:lnTo>
                  <a:lnTo>
                    <a:pt x="550826" y="288980"/>
                  </a:lnTo>
                  <a:lnTo>
                    <a:pt x="537929" y="330420"/>
                  </a:lnTo>
                  <a:lnTo>
                    <a:pt x="517392" y="368580"/>
                  </a:lnTo>
                  <a:lnTo>
                    <a:pt x="490000" y="402768"/>
                  </a:lnTo>
                  <a:lnTo>
                    <a:pt x="456536" y="432290"/>
                  </a:lnTo>
                  <a:lnTo>
                    <a:pt x="417785" y="456457"/>
                  </a:lnTo>
                  <a:lnTo>
                    <a:pt x="374531" y="474575"/>
                  </a:lnTo>
                  <a:lnTo>
                    <a:pt x="327557" y="485953"/>
                  </a:lnTo>
                  <a:lnTo>
                    <a:pt x="277649" y="48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56024" y="3868199"/>
              <a:ext cx="555625" cy="490220"/>
            </a:xfrm>
            <a:custGeom>
              <a:avLst/>
              <a:gdLst/>
              <a:ahLst/>
              <a:cxnLst/>
              <a:rect l="l" t="t" r="r" b="b"/>
              <a:pathLst>
                <a:path w="555625" h="490220">
                  <a:moveTo>
                    <a:pt x="0" y="244949"/>
                  </a:moveTo>
                  <a:lnTo>
                    <a:pt x="4473" y="200919"/>
                  </a:lnTo>
                  <a:lnTo>
                    <a:pt x="17370" y="159479"/>
                  </a:lnTo>
                  <a:lnTo>
                    <a:pt x="37907" y="121319"/>
                  </a:lnTo>
                  <a:lnTo>
                    <a:pt x="65299" y="87131"/>
                  </a:lnTo>
                  <a:lnTo>
                    <a:pt x="98763" y="57609"/>
                  </a:lnTo>
                  <a:lnTo>
                    <a:pt x="137514" y="33442"/>
                  </a:lnTo>
                  <a:lnTo>
                    <a:pt x="180768" y="15324"/>
                  </a:lnTo>
                  <a:lnTo>
                    <a:pt x="227742" y="3946"/>
                  </a:lnTo>
                  <a:lnTo>
                    <a:pt x="277649" y="0"/>
                  </a:lnTo>
                  <a:lnTo>
                    <a:pt x="327557" y="3946"/>
                  </a:lnTo>
                  <a:lnTo>
                    <a:pt x="374531" y="15324"/>
                  </a:lnTo>
                  <a:lnTo>
                    <a:pt x="417785" y="33442"/>
                  </a:lnTo>
                  <a:lnTo>
                    <a:pt x="456536" y="57609"/>
                  </a:lnTo>
                  <a:lnTo>
                    <a:pt x="490000" y="87131"/>
                  </a:lnTo>
                  <a:lnTo>
                    <a:pt x="517392" y="121319"/>
                  </a:lnTo>
                  <a:lnTo>
                    <a:pt x="537929" y="159479"/>
                  </a:lnTo>
                  <a:lnTo>
                    <a:pt x="550826" y="200919"/>
                  </a:lnTo>
                  <a:lnTo>
                    <a:pt x="555299" y="244949"/>
                  </a:lnTo>
                  <a:lnTo>
                    <a:pt x="550826" y="288980"/>
                  </a:lnTo>
                  <a:lnTo>
                    <a:pt x="537929" y="330420"/>
                  </a:lnTo>
                  <a:lnTo>
                    <a:pt x="517392" y="368580"/>
                  </a:lnTo>
                  <a:lnTo>
                    <a:pt x="490000" y="402768"/>
                  </a:lnTo>
                  <a:lnTo>
                    <a:pt x="456536" y="432290"/>
                  </a:lnTo>
                  <a:lnTo>
                    <a:pt x="417785" y="456457"/>
                  </a:lnTo>
                  <a:lnTo>
                    <a:pt x="374531" y="474575"/>
                  </a:lnTo>
                  <a:lnTo>
                    <a:pt x="327557" y="485953"/>
                  </a:lnTo>
                  <a:lnTo>
                    <a:pt x="277649" y="489899"/>
                  </a:lnTo>
                  <a:lnTo>
                    <a:pt x="227742" y="485953"/>
                  </a:lnTo>
                  <a:lnTo>
                    <a:pt x="180768" y="474575"/>
                  </a:lnTo>
                  <a:lnTo>
                    <a:pt x="137514" y="456457"/>
                  </a:lnTo>
                  <a:lnTo>
                    <a:pt x="98763" y="432290"/>
                  </a:lnTo>
                  <a:lnTo>
                    <a:pt x="65299" y="402768"/>
                  </a:lnTo>
                  <a:lnTo>
                    <a:pt x="37907" y="368580"/>
                  </a:lnTo>
                  <a:lnTo>
                    <a:pt x="17370" y="330420"/>
                  </a:lnTo>
                  <a:lnTo>
                    <a:pt x="4473" y="288980"/>
                  </a:lnTo>
                  <a:lnTo>
                    <a:pt x="0" y="244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74361" y="3959339"/>
              <a:ext cx="318770" cy="307975"/>
            </a:xfrm>
            <a:custGeom>
              <a:avLst/>
              <a:gdLst/>
              <a:ahLst/>
              <a:cxnLst/>
              <a:rect l="l" t="t" r="r" b="b"/>
              <a:pathLst>
                <a:path w="318769" h="307975">
                  <a:moveTo>
                    <a:pt x="268295" y="307619"/>
                  </a:moveTo>
                  <a:lnTo>
                    <a:pt x="159313" y="204210"/>
                  </a:lnTo>
                  <a:lnTo>
                    <a:pt x="50331" y="307619"/>
                  </a:lnTo>
                  <a:lnTo>
                    <a:pt x="0" y="254576"/>
                  </a:lnTo>
                  <a:lnTo>
                    <a:pt x="106196" y="153809"/>
                  </a:lnTo>
                  <a:lnTo>
                    <a:pt x="0" y="53043"/>
                  </a:lnTo>
                  <a:lnTo>
                    <a:pt x="50331" y="0"/>
                  </a:lnTo>
                  <a:lnTo>
                    <a:pt x="159313" y="103409"/>
                  </a:lnTo>
                  <a:lnTo>
                    <a:pt x="268295" y="0"/>
                  </a:lnTo>
                  <a:lnTo>
                    <a:pt x="318626" y="53043"/>
                  </a:lnTo>
                  <a:lnTo>
                    <a:pt x="212430" y="153809"/>
                  </a:lnTo>
                  <a:lnTo>
                    <a:pt x="318626" y="254576"/>
                  </a:lnTo>
                  <a:lnTo>
                    <a:pt x="268295" y="307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671950" y="403749"/>
            <a:ext cx="1472565" cy="446405"/>
          </a:xfrm>
          <a:prstGeom prst="rect">
            <a:avLst/>
          </a:prstGeom>
          <a:solidFill>
            <a:srgbClr val="FCD94B"/>
          </a:solidFill>
        </p:spPr>
        <p:txBody>
          <a:bodyPr wrap="square" lIns="0" tIns="768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05"/>
              </a:spcBef>
            </a:pPr>
            <a:r>
              <a:rPr dirty="0" sz="1700" spc="45">
                <a:solidFill>
                  <a:srgbClr val="222222"/>
                </a:solidFill>
                <a:latin typeface="Tahoma"/>
                <a:cs typeface="Tahoma"/>
              </a:rPr>
              <a:t>@anilsaidso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69500" y="2476739"/>
            <a:ext cx="2306320" cy="2623820"/>
            <a:chOff x="5269500" y="2476739"/>
            <a:chExt cx="2306320" cy="2623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9500" y="2794079"/>
              <a:ext cx="2306249" cy="230624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575" y="2476739"/>
              <a:ext cx="1472099" cy="14272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4021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</a:pPr>
            <a:r>
              <a:rPr dirty="0" sz="3400" spc="-345">
                <a:solidFill>
                  <a:srgbClr val="FCD94B"/>
                </a:solidFill>
              </a:rPr>
              <a:t>INTERNET</a:t>
            </a:r>
            <a:r>
              <a:rPr dirty="0" sz="3400" spc="-265">
                <a:solidFill>
                  <a:srgbClr val="FCD94B"/>
                </a:solidFill>
              </a:rPr>
              <a:t> </a:t>
            </a:r>
            <a:r>
              <a:rPr dirty="0" sz="3400" spc="-409">
                <a:solidFill>
                  <a:srgbClr val="FFFFFF"/>
                </a:solidFill>
              </a:rPr>
              <a:t>DEPENDENT</a:t>
            </a:r>
            <a:endParaRPr sz="3400"/>
          </a:p>
        </p:txBody>
      </p:sp>
      <p:sp>
        <p:nvSpPr>
          <p:cNvPr id="6" name="object 6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pc="-40"/>
              <a:t>The</a:t>
            </a:r>
            <a:r>
              <a:rPr dirty="0" spc="-85"/>
              <a:t> </a:t>
            </a:r>
            <a:r>
              <a:rPr dirty="0" spc="-100"/>
              <a:t>risk</a:t>
            </a:r>
            <a:r>
              <a:rPr dirty="0" spc="-20"/>
              <a:t> </a:t>
            </a:r>
            <a:r>
              <a:rPr dirty="0" spc="-10"/>
              <a:t>of</a:t>
            </a:r>
            <a:r>
              <a:rPr dirty="0" spc="-114"/>
              <a:t> </a:t>
            </a:r>
            <a:r>
              <a:rPr dirty="0" spc="-65"/>
              <a:t>losing</a:t>
            </a:r>
            <a:r>
              <a:rPr dirty="0" spc="-55"/>
              <a:t> </a:t>
            </a:r>
            <a:r>
              <a:rPr dirty="0" spc="-10"/>
              <a:t>access</a:t>
            </a:r>
            <a:r>
              <a:rPr dirty="0" spc="-110"/>
              <a:t> </a:t>
            </a:r>
            <a:r>
              <a:rPr dirty="0" spc="-75"/>
              <a:t>to</a:t>
            </a:r>
            <a:r>
              <a:rPr dirty="0" spc="-50"/>
              <a:t> </a:t>
            </a:r>
            <a:r>
              <a:rPr dirty="0" spc="-70"/>
              <a:t>the</a:t>
            </a:r>
            <a:r>
              <a:rPr dirty="0" spc="-50"/>
              <a:t> </a:t>
            </a:r>
            <a:r>
              <a:rPr dirty="0" spc="-25"/>
              <a:t>internet</a:t>
            </a:r>
            <a:r>
              <a:rPr dirty="0" spc="95"/>
              <a:t> </a:t>
            </a:r>
            <a:r>
              <a:rPr dirty="0" spc="-25"/>
              <a:t>due </a:t>
            </a:r>
            <a:r>
              <a:rPr dirty="0" spc="-75"/>
              <a:t>to</a:t>
            </a:r>
            <a:r>
              <a:rPr dirty="0" spc="-35"/>
              <a:t> </a:t>
            </a:r>
            <a:r>
              <a:rPr dirty="0" spc="-70"/>
              <a:t>infrastructure</a:t>
            </a:r>
            <a:r>
              <a:rPr dirty="0" spc="-25"/>
              <a:t> </a:t>
            </a:r>
            <a:r>
              <a:rPr dirty="0" spc="-75"/>
              <a:t>failures,</a:t>
            </a:r>
            <a:r>
              <a:rPr dirty="0" spc="-30"/>
              <a:t> </a:t>
            </a:r>
            <a:r>
              <a:rPr dirty="0" spc="-90"/>
              <a:t>natural</a:t>
            </a:r>
            <a:r>
              <a:rPr dirty="0" spc="-25"/>
              <a:t> </a:t>
            </a:r>
            <a:r>
              <a:rPr dirty="0" spc="-50"/>
              <a:t>disasters</a:t>
            </a:r>
            <a:r>
              <a:rPr dirty="0" spc="-25"/>
              <a:t> or </a:t>
            </a:r>
            <a:r>
              <a:rPr dirty="0" spc="-70"/>
              <a:t>intentional</a:t>
            </a:r>
            <a:r>
              <a:rPr dirty="0" spc="-65"/>
              <a:t> </a:t>
            </a:r>
            <a:r>
              <a:rPr dirty="0" spc="-50"/>
              <a:t>outages</a:t>
            </a:r>
            <a:r>
              <a:rPr dirty="0" spc="-65"/>
              <a:t> </a:t>
            </a:r>
            <a:r>
              <a:rPr dirty="0" spc="-50"/>
              <a:t>is</a:t>
            </a:r>
            <a:r>
              <a:rPr dirty="0" spc="-60"/>
              <a:t> </a:t>
            </a:r>
            <a:r>
              <a:rPr dirty="0" spc="-65"/>
              <a:t>a </a:t>
            </a:r>
            <a:r>
              <a:rPr dirty="0" spc="-75"/>
              <a:t>legitimate</a:t>
            </a:r>
            <a:r>
              <a:rPr dirty="0" spc="-60"/>
              <a:t> </a:t>
            </a:r>
            <a:r>
              <a:rPr dirty="0" spc="-10"/>
              <a:t>concern.</a:t>
            </a:r>
          </a:p>
          <a:p>
            <a:pPr marL="12700" marR="257810">
              <a:lnSpc>
                <a:spcPct val="114999"/>
              </a:lnSpc>
            </a:pPr>
            <a:r>
              <a:rPr dirty="0" spc="-65"/>
              <a:t>Fortunately</a:t>
            </a:r>
            <a:r>
              <a:rPr dirty="0" spc="-70"/>
              <a:t> </a:t>
            </a:r>
            <a:r>
              <a:rPr dirty="0" spc="-65"/>
              <a:t>there</a:t>
            </a:r>
            <a:r>
              <a:rPr dirty="0" spc="-70"/>
              <a:t> </a:t>
            </a:r>
            <a:r>
              <a:rPr dirty="0" spc="-85"/>
              <a:t>are</a:t>
            </a:r>
            <a:r>
              <a:rPr dirty="0" spc="-65"/>
              <a:t> </a:t>
            </a:r>
            <a:r>
              <a:rPr dirty="0" spc="-70"/>
              <a:t>several </a:t>
            </a:r>
            <a:r>
              <a:rPr dirty="0" spc="-60"/>
              <a:t>methods</a:t>
            </a:r>
            <a:r>
              <a:rPr dirty="0" spc="-65"/>
              <a:t> </a:t>
            </a:r>
            <a:r>
              <a:rPr dirty="0" spc="-25"/>
              <a:t>for </a:t>
            </a:r>
            <a:r>
              <a:rPr dirty="0" spc="-60"/>
              <a:t>transacting</a:t>
            </a:r>
            <a:r>
              <a:rPr dirty="0" spc="-75"/>
              <a:t> </a:t>
            </a:r>
            <a:r>
              <a:rPr dirty="0" spc="-45"/>
              <a:t>bitcoin</a:t>
            </a:r>
            <a:r>
              <a:rPr dirty="0" spc="-75"/>
              <a:t> </a:t>
            </a:r>
            <a:r>
              <a:rPr dirty="0" spc="-45"/>
              <a:t>offline</a:t>
            </a:r>
            <a:r>
              <a:rPr dirty="0" spc="-70"/>
              <a:t> </a:t>
            </a:r>
            <a:r>
              <a:rPr dirty="0" spc="-65"/>
              <a:t>and</a:t>
            </a:r>
            <a:r>
              <a:rPr dirty="0" spc="-75"/>
              <a:t> </a:t>
            </a:r>
            <a:r>
              <a:rPr dirty="0" spc="-65"/>
              <a:t>via</a:t>
            </a:r>
            <a:r>
              <a:rPr dirty="0" spc="-70"/>
              <a:t> </a:t>
            </a:r>
            <a:r>
              <a:rPr dirty="0" spc="-20"/>
              <a:t>other </a:t>
            </a:r>
            <a:r>
              <a:rPr dirty="0" spc="-65"/>
              <a:t>telecommunication</a:t>
            </a:r>
            <a:r>
              <a:rPr dirty="0" spc="-25"/>
              <a:t> </a:t>
            </a:r>
            <a:r>
              <a:rPr dirty="0" spc="-10"/>
              <a:t>networks.</a:t>
            </a:r>
          </a:p>
          <a:p>
            <a:pPr marL="12700" marR="99060">
              <a:lnSpc>
                <a:spcPct val="114999"/>
              </a:lnSpc>
              <a:spcBef>
                <a:spcPts val="1380"/>
              </a:spcBef>
            </a:pPr>
            <a:r>
              <a:rPr dirty="0" spc="-165"/>
              <a:t>In</a:t>
            </a:r>
            <a:r>
              <a:rPr dirty="0" spc="-85"/>
              <a:t> </a:t>
            </a:r>
            <a:r>
              <a:rPr dirty="0" spc="-50"/>
              <a:t>the</a:t>
            </a:r>
            <a:r>
              <a:rPr dirty="0" spc="-80"/>
              <a:t> </a:t>
            </a:r>
            <a:r>
              <a:rPr dirty="0" spc="-20"/>
              <a:t>case</a:t>
            </a:r>
            <a:r>
              <a:rPr dirty="0" spc="-85"/>
              <a:t> </a:t>
            </a:r>
            <a:r>
              <a:rPr dirty="0" spc="-10"/>
              <a:t>of</a:t>
            </a:r>
            <a:r>
              <a:rPr dirty="0" spc="-80"/>
              <a:t> </a:t>
            </a:r>
            <a:r>
              <a:rPr dirty="0" spc="-55"/>
              <a:t>sending</a:t>
            </a:r>
            <a:r>
              <a:rPr dirty="0" spc="-85"/>
              <a:t> </a:t>
            </a:r>
            <a:r>
              <a:rPr dirty="0" spc="-45"/>
              <a:t>bitcoin</a:t>
            </a:r>
            <a:r>
              <a:rPr dirty="0" spc="-80"/>
              <a:t> </a:t>
            </a:r>
            <a:r>
              <a:rPr dirty="0" spc="-65"/>
              <a:t>on-</a:t>
            </a:r>
            <a:r>
              <a:rPr dirty="0" spc="-55"/>
              <a:t>chain,</a:t>
            </a:r>
            <a:r>
              <a:rPr dirty="0" spc="-85"/>
              <a:t> </a:t>
            </a:r>
            <a:r>
              <a:rPr dirty="0" spc="-50"/>
              <a:t>a </a:t>
            </a:r>
            <a:r>
              <a:rPr dirty="0" spc="-45"/>
              <a:t>signed</a:t>
            </a:r>
            <a:r>
              <a:rPr dirty="0" spc="-80"/>
              <a:t> </a:t>
            </a:r>
            <a:r>
              <a:rPr dirty="0" spc="-60"/>
              <a:t>transaction</a:t>
            </a:r>
            <a:r>
              <a:rPr dirty="0" spc="-80"/>
              <a:t> </a:t>
            </a:r>
            <a:r>
              <a:rPr dirty="0" spc="-50"/>
              <a:t>need</a:t>
            </a:r>
            <a:r>
              <a:rPr dirty="0" spc="-75"/>
              <a:t> </a:t>
            </a:r>
            <a:r>
              <a:rPr dirty="0" spc="-65"/>
              <a:t>only</a:t>
            </a:r>
            <a:r>
              <a:rPr dirty="0" spc="-80"/>
              <a:t> </a:t>
            </a:r>
            <a:r>
              <a:rPr dirty="0" spc="-60"/>
              <a:t>reach</a:t>
            </a:r>
            <a:r>
              <a:rPr dirty="0" spc="-75"/>
              <a:t> </a:t>
            </a:r>
            <a:r>
              <a:rPr dirty="0" spc="-65"/>
              <a:t>a</a:t>
            </a:r>
            <a:r>
              <a:rPr dirty="0" spc="-80"/>
              <a:t> </a:t>
            </a:r>
            <a:r>
              <a:rPr dirty="0" spc="-10"/>
              <a:t>single </a:t>
            </a:r>
            <a:r>
              <a:rPr dirty="0" spc="-50"/>
              <a:t>node</a:t>
            </a:r>
            <a:r>
              <a:rPr dirty="0" spc="-80"/>
              <a:t> in </a:t>
            </a:r>
            <a:r>
              <a:rPr dirty="0" spc="-70"/>
              <a:t>order</a:t>
            </a:r>
            <a:r>
              <a:rPr dirty="0" spc="-80"/>
              <a:t> </a:t>
            </a:r>
            <a:r>
              <a:rPr dirty="0" spc="-50"/>
              <a:t>to</a:t>
            </a:r>
            <a:r>
              <a:rPr dirty="0" spc="-85"/>
              <a:t> </a:t>
            </a:r>
            <a:r>
              <a:rPr dirty="0" spc="-35"/>
              <a:t>be</a:t>
            </a:r>
            <a:r>
              <a:rPr dirty="0" spc="-80"/>
              <a:t> </a:t>
            </a:r>
            <a:r>
              <a:rPr dirty="0" spc="-45"/>
              <a:t>broadcast</a:t>
            </a:r>
            <a:r>
              <a:rPr dirty="0" spc="-80"/>
              <a:t> </a:t>
            </a:r>
            <a:r>
              <a:rPr dirty="0" spc="-50"/>
              <a:t>the</a:t>
            </a:r>
            <a:r>
              <a:rPr dirty="0" spc="-75"/>
              <a:t> </a:t>
            </a:r>
            <a:r>
              <a:rPr dirty="0" spc="-10"/>
              <a:t>network </a:t>
            </a:r>
            <a:r>
              <a:rPr dirty="0" spc="-65"/>
              <a:t>for</a:t>
            </a:r>
            <a:r>
              <a:rPr dirty="0" spc="-85"/>
              <a:t> </a:t>
            </a:r>
            <a:r>
              <a:rPr dirty="0" spc="-55"/>
              <a:t>inclusion</a:t>
            </a:r>
            <a:r>
              <a:rPr dirty="0" spc="-85"/>
              <a:t> </a:t>
            </a:r>
            <a:r>
              <a:rPr dirty="0" spc="-80"/>
              <a:t>in</a:t>
            </a:r>
            <a:r>
              <a:rPr dirty="0" spc="-85"/>
              <a:t> </a:t>
            </a:r>
            <a:r>
              <a:rPr dirty="0" spc="-65"/>
              <a:t>a</a:t>
            </a:r>
            <a:r>
              <a:rPr dirty="0" spc="-85"/>
              <a:t> </a:t>
            </a:r>
            <a:r>
              <a:rPr dirty="0" spc="-65"/>
              <a:t>future</a:t>
            </a:r>
            <a:r>
              <a:rPr dirty="0" spc="-85"/>
              <a:t> </a:t>
            </a:r>
            <a:r>
              <a:rPr dirty="0" spc="-35"/>
              <a:t>block</a:t>
            </a:r>
            <a:r>
              <a:rPr dirty="0" spc="-85"/>
              <a:t> </a:t>
            </a:r>
            <a:r>
              <a:rPr dirty="0" spc="-65"/>
              <a:t>by</a:t>
            </a:r>
            <a:r>
              <a:rPr dirty="0" spc="-85"/>
              <a:t> </a:t>
            </a:r>
            <a:r>
              <a:rPr dirty="0" spc="-10"/>
              <a:t>miners.</a:t>
            </a:r>
          </a:p>
          <a:p>
            <a:pPr marL="12700" marR="93345">
              <a:lnSpc>
                <a:spcPct val="114999"/>
              </a:lnSpc>
            </a:pPr>
            <a:r>
              <a:rPr dirty="0" spc="-85"/>
              <a:t>Some </a:t>
            </a:r>
            <a:r>
              <a:rPr dirty="0" spc="-10"/>
              <a:t>of</a:t>
            </a:r>
            <a:r>
              <a:rPr dirty="0" spc="-85"/>
              <a:t> </a:t>
            </a:r>
            <a:r>
              <a:rPr dirty="0" spc="-50"/>
              <a:t>the</a:t>
            </a:r>
            <a:r>
              <a:rPr dirty="0" spc="-85"/>
              <a:t> </a:t>
            </a:r>
            <a:r>
              <a:rPr dirty="0" spc="-55"/>
              <a:t>different</a:t>
            </a:r>
            <a:r>
              <a:rPr dirty="0" spc="-85"/>
              <a:t> </a:t>
            </a:r>
            <a:r>
              <a:rPr dirty="0" spc="-60"/>
              <a:t>methods</a:t>
            </a:r>
            <a:r>
              <a:rPr dirty="0" spc="-85"/>
              <a:t> </a:t>
            </a:r>
            <a:r>
              <a:rPr dirty="0" spc="-55"/>
              <a:t>one</a:t>
            </a:r>
            <a:r>
              <a:rPr dirty="0" spc="-85"/>
              <a:t> </a:t>
            </a:r>
            <a:r>
              <a:rPr dirty="0" spc="-45"/>
              <a:t>can</a:t>
            </a:r>
            <a:r>
              <a:rPr dirty="0" spc="-85"/>
              <a:t> </a:t>
            </a:r>
            <a:r>
              <a:rPr dirty="0" spc="-25"/>
              <a:t>use </a:t>
            </a:r>
            <a:r>
              <a:rPr dirty="0" spc="-50"/>
              <a:t>to</a:t>
            </a:r>
            <a:r>
              <a:rPr dirty="0" spc="-70"/>
              <a:t> </a:t>
            </a:r>
            <a:r>
              <a:rPr dirty="0" spc="-55"/>
              <a:t>achieve</a:t>
            </a:r>
            <a:r>
              <a:rPr dirty="0" spc="-60"/>
              <a:t> </a:t>
            </a:r>
            <a:r>
              <a:rPr dirty="0" spc="-55"/>
              <a:t>this</a:t>
            </a:r>
            <a:r>
              <a:rPr dirty="0" spc="-65"/>
              <a:t> </a:t>
            </a:r>
            <a:r>
              <a:rPr dirty="0" spc="-80"/>
              <a:t>relaying</a:t>
            </a:r>
            <a:r>
              <a:rPr dirty="0" spc="-60"/>
              <a:t> </a:t>
            </a:r>
            <a:r>
              <a:rPr dirty="0" spc="-55"/>
              <a:t>transactions</a:t>
            </a:r>
            <a:r>
              <a:rPr dirty="0" spc="-65"/>
              <a:t> </a:t>
            </a:r>
            <a:r>
              <a:rPr dirty="0" spc="-50"/>
              <a:t>to</a:t>
            </a:r>
            <a:r>
              <a:rPr dirty="0" spc="-65"/>
              <a:t> </a:t>
            </a:r>
            <a:r>
              <a:rPr dirty="0" spc="-25"/>
              <a:t>an </a:t>
            </a:r>
            <a:r>
              <a:rPr dirty="0" spc="-10"/>
              <a:t>internet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53200" y="1150683"/>
            <a:ext cx="3450590" cy="1252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34340">
              <a:lnSpc>
                <a:spcPct val="114999"/>
              </a:lnSpc>
              <a:spcBef>
                <a:spcPts val="100"/>
              </a:spcBef>
            </a:pP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connected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device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via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SMS,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passing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around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physical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wallets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containing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</a:pP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one-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tamper-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evident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private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key,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even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receiving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latest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blocks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via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satellite.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18709" y="1171578"/>
            <a:ext cx="1740535" cy="3884295"/>
            <a:chOff x="5518709" y="1171578"/>
            <a:chExt cx="1740535" cy="3884295"/>
          </a:xfrm>
        </p:grpSpPr>
        <p:sp>
          <p:nvSpPr>
            <p:cNvPr id="3" name="object 3" descr=""/>
            <p:cNvSpPr/>
            <p:nvPr/>
          </p:nvSpPr>
          <p:spPr>
            <a:xfrm>
              <a:off x="5523472" y="1176340"/>
              <a:ext cx="1731010" cy="3874770"/>
            </a:xfrm>
            <a:custGeom>
              <a:avLst/>
              <a:gdLst/>
              <a:ahLst/>
              <a:cxnLst/>
              <a:rect l="l" t="t" r="r" b="b"/>
              <a:pathLst>
                <a:path w="1731009" h="3874770">
                  <a:moveTo>
                    <a:pt x="1730399" y="3874499"/>
                  </a:moveTo>
                  <a:lnTo>
                    <a:pt x="0" y="3874499"/>
                  </a:lnTo>
                  <a:lnTo>
                    <a:pt x="0" y="0"/>
                  </a:lnTo>
                  <a:lnTo>
                    <a:pt x="1730399" y="0"/>
                  </a:lnTo>
                  <a:lnTo>
                    <a:pt x="1730399" y="3874499"/>
                  </a:lnTo>
                  <a:close/>
                </a:path>
              </a:pathLst>
            </a:custGeom>
            <a:solidFill>
              <a:srgbClr val="8AC9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523472" y="1176340"/>
              <a:ext cx="1731010" cy="3874770"/>
            </a:xfrm>
            <a:custGeom>
              <a:avLst/>
              <a:gdLst/>
              <a:ahLst/>
              <a:cxnLst/>
              <a:rect l="l" t="t" r="r" b="b"/>
              <a:pathLst>
                <a:path w="1731009" h="3874770">
                  <a:moveTo>
                    <a:pt x="0" y="0"/>
                  </a:moveTo>
                  <a:lnTo>
                    <a:pt x="1730399" y="0"/>
                  </a:lnTo>
                  <a:lnTo>
                    <a:pt x="1730399" y="3874499"/>
                  </a:lnTo>
                  <a:lnTo>
                    <a:pt x="0" y="3874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7323325" y="1176340"/>
            <a:ext cx="1731010" cy="3874770"/>
          </a:xfrm>
          <a:custGeom>
            <a:avLst/>
            <a:gdLst/>
            <a:ahLst/>
            <a:cxnLst/>
            <a:rect l="l" t="t" r="r" b="b"/>
            <a:pathLst>
              <a:path w="1731009" h="3874770">
                <a:moveTo>
                  <a:pt x="1730399" y="3874499"/>
                </a:moveTo>
                <a:lnTo>
                  <a:pt x="0" y="3874499"/>
                </a:lnTo>
                <a:lnTo>
                  <a:pt x="0" y="0"/>
                </a:lnTo>
                <a:lnTo>
                  <a:pt x="1730399" y="0"/>
                </a:lnTo>
                <a:lnTo>
                  <a:pt x="1730399" y="387449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21274" y="1160637"/>
            <a:ext cx="3538220" cy="3884295"/>
            <a:chOff x="121274" y="1160637"/>
            <a:chExt cx="3538220" cy="3884295"/>
          </a:xfrm>
        </p:grpSpPr>
        <p:sp>
          <p:nvSpPr>
            <p:cNvPr id="7" name="object 7" descr=""/>
            <p:cNvSpPr/>
            <p:nvPr/>
          </p:nvSpPr>
          <p:spPr>
            <a:xfrm>
              <a:off x="121274" y="1165400"/>
              <a:ext cx="1731010" cy="3874770"/>
            </a:xfrm>
            <a:custGeom>
              <a:avLst/>
              <a:gdLst/>
              <a:ahLst/>
              <a:cxnLst/>
              <a:rect l="l" t="t" r="r" b="b"/>
              <a:pathLst>
                <a:path w="1731010" h="3874770">
                  <a:moveTo>
                    <a:pt x="1730399" y="3874500"/>
                  </a:moveTo>
                  <a:lnTo>
                    <a:pt x="0" y="3874500"/>
                  </a:lnTo>
                  <a:lnTo>
                    <a:pt x="0" y="0"/>
                  </a:lnTo>
                  <a:lnTo>
                    <a:pt x="1730399" y="0"/>
                  </a:lnTo>
                  <a:lnTo>
                    <a:pt x="1730399" y="3874500"/>
                  </a:lnTo>
                  <a:close/>
                </a:path>
              </a:pathLst>
            </a:custGeom>
            <a:solidFill>
              <a:srgbClr val="FCD94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275" y="2442200"/>
              <a:ext cx="1893350" cy="224267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923756" y="1165400"/>
              <a:ext cx="1731010" cy="3874770"/>
            </a:xfrm>
            <a:custGeom>
              <a:avLst/>
              <a:gdLst/>
              <a:ahLst/>
              <a:cxnLst/>
              <a:rect l="l" t="t" r="r" b="b"/>
              <a:pathLst>
                <a:path w="1731010" h="3874770">
                  <a:moveTo>
                    <a:pt x="1730399" y="3874500"/>
                  </a:moveTo>
                  <a:lnTo>
                    <a:pt x="0" y="3874500"/>
                  </a:lnTo>
                  <a:lnTo>
                    <a:pt x="0" y="0"/>
                  </a:lnTo>
                  <a:lnTo>
                    <a:pt x="1730399" y="0"/>
                  </a:lnTo>
                  <a:lnTo>
                    <a:pt x="1730399" y="3874500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923756" y="1165400"/>
              <a:ext cx="1731010" cy="3874770"/>
            </a:xfrm>
            <a:custGeom>
              <a:avLst/>
              <a:gdLst/>
              <a:ahLst/>
              <a:cxnLst/>
              <a:rect l="l" t="t" r="r" b="b"/>
              <a:pathLst>
                <a:path w="1731010" h="3874770">
                  <a:moveTo>
                    <a:pt x="0" y="0"/>
                  </a:moveTo>
                  <a:lnTo>
                    <a:pt x="1730399" y="0"/>
                  </a:lnTo>
                  <a:lnTo>
                    <a:pt x="1730399" y="3874500"/>
                  </a:lnTo>
                  <a:lnTo>
                    <a:pt x="0" y="3874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3718851" y="1171578"/>
            <a:ext cx="1740535" cy="3884295"/>
            <a:chOff x="3718851" y="1171578"/>
            <a:chExt cx="1740535" cy="3884295"/>
          </a:xfrm>
        </p:grpSpPr>
        <p:sp>
          <p:nvSpPr>
            <p:cNvPr id="12" name="object 12" descr=""/>
            <p:cNvSpPr/>
            <p:nvPr/>
          </p:nvSpPr>
          <p:spPr>
            <a:xfrm>
              <a:off x="3723613" y="1176340"/>
              <a:ext cx="1731010" cy="3874770"/>
            </a:xfrm>
            <a:custGeom>
              <a:avLst/>
              <a:gdLst/>
              <a:ahLst/>
              <a:cxnLst/>
              <a:rect l="l" t="t" r="r" b="b"/>
              <a:pathLst>
                <a:path w="1731010" h="3874770">
                  <a:moveTo>
                    <a:pt x="1730399" y="3874499"/>
                  </a:moveTo>
                  <a:lnTo>
                    <a:pt x="0" y="3874499"/>
                  </a:lnTo>
                  <a:lnTo>
                    <a:pt x="0" y="0"/>
                  </a:lnTo>
                  <a:lnTo>
                    <a:pt x="1730399" y="0"/>
                  </a:lnTo>
                  <a:lnTo>
                    <a:pt x="1730399" y="3874499"/>
                  </a:lnTo>
                  <a:close/>
                </a:path>
              </a:pathLst>
            </a:custGeom>
            <a:solidFill>
              <a:srgbClr val="009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723613" y="1176340"/>
              <a:ext cx="1731010" cy="3874770"/>
            </a:xfrm>
            <a:custGeom>
              <a:avLst/>
              <a:gdLst/>
              <a:ahLst/>
              <a:cxnLst/>
              <a:rect l="l" t="t" r="r" b="b"/>
              <a:pathLst>
                <a:path w="1731010" h="3874770">
                  <a:moveTo>
                    <a:pt x="0" y="0"/>
                  </a:moveTo>
                  <a:lnTo>
                    <a:pt x="1730399" y="0"/>
                  </a:lnTo>
                  <a:lnTo>
                    <a:pt x="1730399" y="3874499"/>
                  </a:lnTo>
                  <a:lnTo>
                    <a:pt x="0" y="3874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9524" y="2501725"/>
            <a:ext cx="1564624" cy="204159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21274" y="1165400"/>
            <a:ext cx="1731010" cy="387477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189230" rIns="0" bIns="0" rtlCol="0" vert="horz">
            <a:spAutoFit/>
          </a:bodyPr>
          <a:lstStyle/>
          <a:p>
            <a:pPr marL="353695">
              <a:lnSpc>
                <a:spcPct val="100000"/>
              </a:lnSpc>
              <a:spcBef>
                <a:spcPts val="1490"/>
              </a:spcBef>
            </a:pPr>
            <a:r>
              <a:rPr dirty="0" sz="2400" spc="-10">
                <a:latin typeface="Calibri"/>
                <a:cs typeface="Calibri"/>
              </a:rPr>
              <a:t>Satellite</a:t>
            </a:r>
            <a:endParaRPr sz="2400">
              <a:latin typeface="Calibri"/>
              <a:cs typeface="Calibri"/>
            </a:endParaRPr>
          </a:p>
          <a:p>
            <a:pPr marL="316865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(Blockstream)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161644" y="1342008"/>
            <a:ext cx="2654935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314960" marR="5080" indent="-302895">
              <a:lnSpc>
                <a:spcPts val="2850"/>
              </a:lnSpc>
              <a:spcBef>
                <a:spcPts val="220"/>
              </a:spcBef>
              <a:tabLst>
                <a:tab pos="2212340" algn="l"/>
              </a:tabLst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Shortwave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400" spc="-325">
                <a:solidFill>
                  <a:srgbClr val="FFFFFF"/>
                </a:solidFill>
                <a:latin typeface="Calibri"/>
                <a:cs typeface="Calibri"/>
              </a:rPr>
              <a:t>SMS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Radio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12246" y="1342008"/>
            <a:ext cx="115316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279400">
              <a:lnSpc>
                <a:spcPts val="2850"/>
              </a:lnSpc>
              <a:spcBef>
                <a:spcPts val="220"/>
              </a:spcBef>
            </a:pPr>
            <a:r>
              <a:rPr dirty="0" sz="2400" spc="-275">
                <a:latin typeface="Calibri"/>
                <a:cs typeface="Calibri"/>
              </a:rPr>
              <a:t>Mesh </a:t>
            </a:r>
            <a:r>
              <a:rPr dirty="0" sz="2400" spc="-75"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23325" y="1176340"/>
            <a:ext cx="1731010" cy="387477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187325" rIns="0" bIns="0" rtlCol="0" vert="horz">
            <a:spAutoFit/>
          </a:bodyPr>
          <a:lstStyle/>
          <a:p>
            <a:pPr algn="ctr" marL="148590" marR="140970">
              <a:lnSpc>
                <a:spcPts val="2620"/>
              </a:lnSpc>
              <a:spcBef>
                <a:spcPts val="1475"/>
              </a:spcBef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Physical Bearer 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Instruments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895725" y="2538124"/>
            <a:ext cx="650875" cy="2169160"/>
            <a:chOff x="7895725" y="2538124"/>
            <a:chExt cx="650875" cy="2169160"/>
          </a:xfrm>
        </p:grpSpPr>
        <p:sp>
          <p:nvSpPr>
            <p:cNvPr id="20" name="object 20" descr=""/>
            <p:cNvSpPr/>
            <p:nvPr/>
          </p:nvSpPr>
          <p:spPr>
            <a:xfrm>
              <a:off x="7895717" y="2538132"/>
              <a:ext cx="650875" cy="2169160"/>
            </a:xfrm>
            <a:custGeom>
              <a:avLst/>
              <a:gdLst/>
              <a:ahLst/>
              <a:cxnLst/>
              <a:rect l="l" t="t" r="r" b="b"/>
              <a:pathLst>
                <a:path w="650875" h="2169160">
                  <a:moveTo>
                    <a:pt x="650709" y="408495"/>
                  </a:moveTo>
                  <a:lnTo>
                    <a:pt x="639965" y="408495"/>
                  </a:lnTo>
                  <a:lnTo>
                    <a:pt x="647179" y="376008"/>
                  </a:lnTo>
                  <a:lnTo>
                    <a:pt x="650697" y="327596"/>
                  </a:lnTo>
                  <a:lnTo>
                    <a:pt x="646645" y="276047"/>
                  </a:lnTo>
                  <a:lnTo>
                    <a:pt x="634733" y="226212"/>
                  </a:lnTo>
                  <a:lnTo>
                    <a:pt x="615315" y="179006"/>
                  </a:lnTo>
                  <a:lnTo>
                    <a:pt x="588746" y="135293"/>
                  </a:lnTo>
                  <a:lnTo>
                    <a:pt x="555409" y="95948"/>
                  </a:lnTo>
                  <a:lnTo>
                    <a:pt x="516331" y="62382"/>
                  </a:lnTo>
                  <a:lnTo>
                    <a:pt x="472922" y="35636"/>
                  </a:lnTo>
                  <a:lnTo>
                    <a:pt x="426034" y="16078"/>
                  </a:lnTo>
                  <a:lnTo>
                    <a:pt x="376555" y="4076"/>
                  </a:lnTo>
                  <a:lnTo>
                    <a:pt x="325348" y="0"/>
                  </a:lnTo>
                  <a:lnTo>
                    <a:pt x="277279" y="3556"/>
                  </a:lnTo>
                  <a:lnTo>
                    <a:pt x="231381" y="13868"/>
                  </a:lnTo>
                  <a:lnTo>
                    <a:pt x="188188" y="30441"/>
                  </a:lnTo>
                  <a:lnTo>
                    <a:pt x="148196" y="52781"/>
                  </a:lnTo>
                  <a:lnTo>
                    <a:pt x="111899" y="80352"/>
                  </a:lnTo>
                  <a:lnTo>
                    <a:pt x="79806" y="112674"/>
                  </a:lnTo>
                  <a:lnTo>
                    <a:pt x="52412" y="149212"/>
                  </a:lnTo>
                  <a:lnTo>
                    <a:pt x="30238" y="189496"/>
                  </a:lnTo>
                  <a:lnTo>
                    <a:pt x="13779" y="232981"/>
                  </a:lnTo>
                  <a:lnTo>
                    <a:pt x="3530" y="279184"/>
                  </a:lnTo>
                  <a:lnTo>
                    <a:pt x="0" y="327596"/>
                  </a:lnTo>
                  <a:lnTo>
                    <a:pt x="3530" y="376008"/>
                  </a:lnTo>
                  <a:lnTo>
                    <a:pt x="10731" y="408495"/>
                  </a:lnTo>
                  <a:lnTo>
                    <a:pt x="0" y="408495"/>
                  </a:lnTo>
                  <a:lnTo>
                    <a:pt x="0" y="2060143"/>
                  </a:lnTo>
                  <a:lnTo>
                    <a:pt x="2108" y="2081403"/>
                  </a:lnTo>
                  <a:lnTo>
                    <a:pt x="18224" y="2120315"/>
                  </a:lnTo>
                  <a:lnTo>
                    <a:pt x="48285" y="2150376"/>
                  </a:lnTo>
                  <a:lnTo>
                    <a:pt x="87198" y="2166493"/>
                  </a:lnTo>
                  <a:lnTo>
                    <a:pt x="108458" y="2168601"/>
                  </a:lnTo>
                  <a:lnTo>
                    <a:pt x="542251" y="2168601"/>
                  </a:lnTo>
                  <a:lnTo>
                    <a:pt x="584466" y="2160079"/>
                  </a:lnTo>
                  <a:lnTo>
                    <a:pt x="618934" y="2136838"/>
                  </a:lnTo>
                  <a:lnTo>
                    <a:pt x="642175" y="2102358"/>
                  </a:lnTo>
                  <a:lnTo>
                    <a:pt x="650697" y="2060143"/>
                  </a:lnTo>
                  <a:lnTo>
                    <a:pt x="650709" y="408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050375" y="2688337"/>
              <a:ext cx="341630" cy="348615"/>
            </a:xfrm>
            <a:custGeom>
              <a:avLst/>
              <a:gdLst/>
              <a:ahLst/>
              <a:cxnLst/>
              <a:rect l="l" t="t" r="r" b="b"/>
              <a:pathLst>
                <a:path w="341629" h="348614">
                  <a:moveTo>
                    <a:pt x="170699" y="347999"/>
                  </a:moveTo>
                  <a:lnTo>
                    <a:pt x="125321" y="341784"/>
                  </a:lnTo>
                  <a:lnTo>
                    <a:pt x="84544" y="324243"/>
                  </a:lnTo>
                  <a:lnTo>
                    <a:pt x="49996" y="297036"/>
                  </a:lnTo>
                  <a:lnTo>
                    <a:pt x="23305" y="261821"/>
                  </a:lnTo>
                  <a:lnTo>
                    <a:pt x="6097" y="220256"/>
                  </a:lnTo>
                  <a:lnTo>
                    <a:pt x="0" y="173999"/>
                  </a:lnTo>
                  <a:lnTo>
                    <a:pt x="6097" y="127743"/>
                  </a:lnTo>
                  <a:lnTo>
                    <a:pt x="23305" y="86178"/>
                  </a:lnTo>
                  <a:lnTo>
                    <a:pt x="49996" y="50963"/>
                  </a:lnTo>
                  <a:lnTo>
                    <a:pt x="84544" y="23756"/>
                  </a:lnTo>
                  <a:lnTo>
                    <a:pt x="125321" y="6215"/>
                  </a:lnTo>
                  <a:lnTo>
                    <a:pt x="170699" y="0"/>
                  </a:lnTo>
                  <a:lnTo>
                    <a:pt x="204157" y="3374"/>
                  </a:lnTo>
                  <a:lnTo>
                    <a:pt x="265404" y="29234"/>
                  </a:lnTo>
                  <a:lnTo>
                    <a:pt x="312720" y="77464"/>
                  </a:lnTo>
                  <a:lnTo>
                    <a:pt x="338089" y="139895"/>
                  </a:lnTo>
                  <a:lnTo>
                    <a:pt x="341399" y="173999"/>
                  </a:lnTo>
                  <a:lnTo>
                    <a:pt x="335302" y="220256"/>
                  </a:lnTo>
                  <a:lnTo>
                    <a:pt x="318094" y="261821"/>
                  </a:lnTo>
                  <a:lnTo>
                    <a:pt x="291403" y="297036"/>
                  </a:lnTo>
                  <a:lnTo>
                    <a:pt x="256855" y="324243"/>
                  </a:lnTo>
                  <a:lnTo>
                    <a:pt x="216078" y="341784"/>
                  </a:lnTo>
                  <a:lnTo>
                    <a:pt x="170699" y="3479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050375" y="2688337"/>
              <a:ext cx="341630" cy="348615"/>
            </a:xfrm>
            <a:custGeom>
              <a:avLst/>
              <a:gdLst/>
              <a:ahLst/>
              <a:cxnLst/>
              <a:rect l="l" t="t" r="r" b="b"/>
              <a:pathLst>
                <a:path w="341629" h="348614">
                  <a:moveTo>
                    <a:pt x="0" y="173999"/>
                  </a:moveTo>
                  <a:lnTo>
                    <a:pt x="6097" y="127743"/>
                  </a:lnTo>
                  <a:lnTo>
                    <a:pt x="23305" y="86178"/>
                  </a:lnTo>
                  <a:lnTo>
                    <a:pt x="49996" y="50963"/>
                  </a:lnTo>
                  <a:lnTo>
                    <a:pt x="84544" y="23756"/>
                  </a:lnTo>
                  <a:lnTo>
                    <a:pt x="125321" y="6215"/>
                  </a:lnTo>
                  <a:lnTo>
                    <a:pt x="170699" y="0"/>
                  </a:lnTo>
                  <a:lnTo>
                    <a:pt x="236023" y="13244"/>
                  </a:lnTo>
                  <a:lnTo>
                    <a:pt x="291402" y="50963"/>
                  </a:lnTo>
                  <a:lnTo>
                    <a:pt x="328406" y="107413"/>
                  </a:lnTo>
                  <a:lnTo>
                    <a:pt x="341399" y="173999"/>
                  </a:lnTo>
                  <a:lnTo>
                    <a:pt x="335302" y="220256"/>
                  </a:lnTo>
                  <a:lnTo>
                    <a:pt x="318094" y="261821"/>
                  </a:lnTo>
                  <a:lnTo>
                    <a:pt x="291403" y="297036"/>
                  </a:lnTo>
                  <a:lnTo>
                    <a:pt x="256855" y="324243"/>
                  </a:lnTo>
                  <a:lnTo>
                    <a:pt x="216078" y="341784"/>
                  </a:lnTo>
                  <a:lnTo>
                    <a:pt x="170699" y="347999"/>
                  </a:lnTo>
                  <a:lnTo>
                    <a:pt x="125321" y="341784"/>
                  </a:lnTo>
                  <a:lnTo>
                    <a:pt x="84544" y="324243"/>
                  </a:lnTo>
                  <a:lnTo>
                    <a:pt x="49996" y="297036"/>
                  </a:lnTo>
                  <a:lnTo>
                    <a:pt x="23305" y="261821"/>
                  </a:lnTo>
                  <a:lnTo>
                    <a:pt x="6097" y="220256"/>
                  </a:lnTo>
                  <a:lnTo>
                    <a:pt x="0" y="173999"/>
                  </a:lnTo>
                  <a:close/>
                </a:path>
              </a:pathLst>
            </a:custGeom>
            <a:ln w="19049">
              <a:solidFill>
                <a:srgbClr val="FCD94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040624" y="4516246"/>
              <a:ext cx="361315" cy="190500"/>
            </a:xfrm>
            <a:custGeom>
              <a:avLst/>
              <a:gdLst/>
              <a:ahLst/>
              <a:cxnLst/>
              <a:rect l="l" t="t" r="r" b="b"/>
              <a:pathLst>
                <a:path w="361315" h="190500">
                  <a:moveTo>
                    <a:pt x="56095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56095" y="190500"/>
                  </a:lnTo>
                  <a:lnTo>
                    <a:pt x="56095" y="0"/>
                  </a:lnTo>
                  <a:close/>
                </a:path>
                <a:path w="361315" h="190500">
                  <a:moveTo>
                    <a:pt x="208495" y="0"/>
                  </a:moveTo>
                  <a:lnTo>
                    <a:pt x="152400" y="0"/>
                  </a:lnTo>
                  <a:lnTo>
                    <a:pt x="152400" y="190500"/>
                  </a:lnTo>
                  <a:lnTo>
                    <a:pt x="208495" y="190500"/>
                  </a:lnTo>
                  <a:lnTo>
                    <a:pt x="208495" y="0"/>
                  </a:lnTo>
                  <a:close/>
                </a:path>
                <a:path w="361315" h="190500">
                  <a:moveTo>
                    <a:pt x="360895" y="0"/>
                  </a:moveTo>
                  <a:lnTo>
                    <a:pt x="304800" y="0"/>
                  </a:lnTo>
                  <a:lnTo>
                    <a:pt x="304800" y="190500"/>
                  </a:lnTo>
                  <a:lnTo>
                    <a:pt x="360895" y="190500"/>
                  </a:lnTo>
                  <a:lnTo>
                    <a:pt x="360895" y="0"/>
                  </a:lnTo>
                  <a:close/>
                </a:path>
              </a:pathLst>
            </a:custGeom>
            <a:solidFill>
              <a:srgbClr val="FCD94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6687" y="3650012"/>
              <a:ext cx="116024" cy="12472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032500" y="3814987"/>
              <a:ext cx="44450" cy="195580"/>
            </a:xfrm>
            <a:custGeom>
              <a:avLst/>
              <a:gdLst/>
              <a:ahLst/>
              <a:cxnLst/>
              <a:rect l="l" t="t" r="r" b="b"/>
              <a:pathLst>
                <a:path w="44450" h="195579">
                  <a:moveTo>
                    <a:pt x="33299" y="194999"/>
                  </a:moveTo>
                  <a:lnTo>
                    <a:pt x="11099" y="194999"/>
                  </a:lnTo>
                  <a:lnTo>
                    <a:pt x="11099" y="22199"/>
                  </a:lnTo>
                  <a:lnTo>
                    <a:pt x="0" y="22199"/>
                  </a:lnTo>
                  <a:lnTo>
                    <a:pt x="22199" y="0"/>
                  </a:lnTo>
                  <a:lnTo>
                    <a:pt x="44399" y="22199"/>
                  </a:lnTo>
                  <a:lnTo>
                    <a:pt x="33299" y="22199"/>
                  </a:lnTo>
                  <a:lnTo>
                    <a:pt x="33299" y="194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2946400" y="2216698"/>
            <a:ext cx="4377055" cy="2840355"/>
            <a:chOff x="2946400" y="2216698"/>
            <a:chExt cx="4377055" cy="2840355"/>
          </a:xfrm>
        </p:grpSpPr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6774" y="2538125"/>
              <a:ext cx="2056550" cy="224267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6400" y="2216698"/>
              <a:ext cx="3282200" cy="2840125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071283" y="205408"/>
            <a:ext cx="500189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70">
                <a:solidFill>
                  <a:srgbClr val="FFFFFF"/>
                </a:solidFill>
              </a:rPr>
              <a:t>Transacting</a:t>
            </a:r>
            <a:r>
              <a:rPr dirty="0" sz="3800" spc="-235">
                <a:solidFill>
                  <a:srgbClr val="FFFFFF"/>
                </a:solidFill>
              </a:rPr>
              <a:t> </a:t>
            </a:r>
            <a:r>
              <a:rPr dirty="0" sz="3800" spc="-110">
                <a:solidFill>
                  <a:srgbClr val="FFFFFF"/>
                </a:solidFill>
              </a:rPr>
              <a:t>Bitcoin</a:t>
            </a:r>
            <a:r>
              <a:rPr dirty="0" sz="3800" spc="-245">
                <a:solidFill>
                  <a:srgbClr val="FFFFFF"/>
                </a:solidFill>
              </a:rPr>
              <a:t> </a:t>
            </a:r>
            <a:r>
              <a:rPr dirty="0" sz="3800" spc="-10">
                <a:solidFill>
                  <a:srgbClr val="FCD94B"/>
                </a:solidFill>
              </a:rPr>
              <a:t>Ofﬂine</a:t>
            </a:r>
            <a:endParaRPr sz="3800"/>
          </a:p>
        </p:txBody>
      </p:sp>
      <p:sp>
        <p:nvSpPr>
          <p:cNvPr id="30" name="object 30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71975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-35">
                <a:solidFill>
                  <a:srgbClr val="FFFFFF"/>
                </a:solidFill>
              </a:rPr>
              <a:t>Facilitates</a:t>
            </a:r>
            <a:r>
              <a:rPr dirty="0" sz="4600" spc="-290">
                <a:solidFill>
                  <a:srgbClr val="FFFFFF"/>
                </a:solidFill>
              </a:rPr>
              <a:t> </a:t>
            </a:r>
            <a:r>
              <a:rPr dirty="0" sz="4600" spc="-565">
                <a:solidFill>
                  <a:srgbClr val="FCD94B"/>
                </a:solidFill>
              </a:rPr>
              <a:t>CRIME</a:t>
            </a:r>
            <a:endParaRPr sz="4600"/>
          </a:p>
        </p:txBody>
      </p:sp>
      <p:sp>
        <p:nvSpPr>
          <p:cNvPr id="4" name="object 4" descr=""/>
          <p:cNvSpPr txBox="1"/>
          <p:nvPr/>
        </p:nvSpPr>
        <p:spPr>
          <a:xfrm>
            <a:off x="5693124" y="300624"/>
            <a:ext cx="2480945" cy="521970"/>
          </a:xfrm>
          <a:prstGeom prst="rect">
            <a:avLst/>
          </a:prstGeom>
          <a:ln w="19049">
            <a:solidFill>
              <a:srgbClr val="FFFFFF"/>
            </a:solidFill>
          </a:ln>
        </p:spPr>
        <p:txBody>
          <a:bodyPr wrap="square" lIns="0" tIns="128905" rIns="0" bIns="0" rtlCol="0" vert="horz">
            <a:spAutoFit/>
          </a:bodyPr>
          <a:lstStyle/>
          <a:p>
            <a:pPr marL="234315">
              <a:lnSpc>
                <a:spcPct val="100000"/>
              </a:lnSpc>
              <a:spcBef>
                <a:spcPts val="1015"/>
              </a:spcBef>
            </a:pPr>
            <a:r>
              <a:rPr dirty="0" sz="1600" spc="12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80" b="1">
                <a:solidFill>
                  <a:srgbClr val="FFFFFF"/>
                </a:solidFill>
                <a:latin typeface="Calibri"/>
                <a:cs typeface="Calibri"/>
              </a:rPr>
              <a:t> bitcoin</a:t>
            </a:r>
            <a:r>
              <a:rPr dirty="0" sz="1600" spc="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Calibri"/>
                <a:cs typeface="Calibri"/>
              </a:rPr>
              <a:t>functional?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23325" y="1584275"/>
            <a:ext cx="1826260" cy="926465"/>
          </a:xfrm>
          <a:prstGeom prst="rect">
            <a:avLst/>
          </a:prstGeom>
          <a:solidFill>
            <a:srgbClr val="6AA84F"/>
          </a:solidFill>
        </p:spPr>
        <p:txBody>
          <a:bodyPr wrap="square" lIns="0" tIns="151765" rIns="0" bIns="0" rtlCol="0" vert="horz">
            <a:spAutoFit/>
          </a:bodyPr>
          <a:lstStyle/>
          <a:p>
            <a:pPr algn="ctr" marL="175260" marR="167005" indent="-635">
              <a:lnSpc>
                <a:spcPts val="1650"/>
              </a:lnSpc>
              <a:spcBef>
                <a:spcPts val="119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dirty="0" sz="1400" spc="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everyone,</a:t>
            </a:r>
            <a:r>
              <a:rPr dirty="0" sz="1400" spc="50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dirty="0" sz="1400" spc="4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criminals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032500" y="1584275"/>
            <a:ext cx="1826260" cy="926465"/>
          </a:xfrm>
          <a:prstGeom prst="rect">
            <a:avLst/>
          </a:prstGeom>
          <a:solidFill>
            <a:srgbClr val="E06666"/>
          </a:solidFill>
        </p:spPr>
        <p:txBody>
          <a:bodyPr wrap="square" lIns="0" tIns="151765" rIns="0" bIns="0" rtlCol="0" vert="horz">
            <a:spAutoFit/>
          </a:bodyPr>
          <a:lstStyle/>
          <a:p>
            <a:pPr marL="598170" marR="231775" indent="-358775">
              <a:lnSpc>
                <a:spcPts val="1650"/>
              </a:lnSpc>
              <a:spcBef>
                <a:spcPts val="1195"/>
              </a:spcBef>
            </a:pPr>
            <a:r>
              <a:rPr dirty="0" u="heavy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dirty="0" sz="14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dirty="0" sz="14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anyone,</a:t>
            </a:r>
            <a:endParaRPr sz="1400">
              <a:latin typeface="Calibri"/>
              <a:cs typeface="Calibri"/>
            </a:endParaRPr>
          </a:p>
          <a:p>
            <a:pPr marL="175260">
              <a:lnSpc>
                <a:spcPts val="1600"/>
              </a:lnSpc>
            </a:pP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dirty="0" sz="1400" spc="4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criminals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849723" y="812800"/>
            <a:ext cx="2083435" cy="765175"/>
            <a:chOff x="5849723" y="812800"/>
            <a:chExt cx="2083435" cy="765175"/>
          </a:xfrm>
        </p:grpSpPr>
        <p:sp>
          <p:nvSpPr>
            <p:cNvPr id="8" name="object 8" descr=""/>
            <p:cNvSpPr/>
            <p:nvPr/>
          </p:nvSpPr>
          <p:spPr>
            <a:xfrm>
              <a:off x="5930252" y="822325"/>
              <a:ext cx="1003300" cy="697230"/>
            </a:xfrm>
            <a:custGeom>
              <a:avLst/>
              <a:gdLst/>
              <a:ahLst/>
              <a:cxnLst/>
              <a:rect l="l" t="t" r="r" b="b"/>
              <a:pathLst>
                <a:path w="1003300" h="697230">
                  <a:moveTo>
                    <a:pt x="1003222" y="0"/>
                  </a:moveTo>
                  <a:lnTo>
                    <a:pt x="0" y="696796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9723" y="1483753"/>
              <a:ext cx="108003" cy="9421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933475" y="822325"/>
              <a:ext cx="920750" cy="693420"/>
            </a:xfrm>
            <a:custGeom>
              <a:avLst/>
              <a:gdLst/>
              <a:ahLst/>
              <a:cxnLst/>
              <a:rect l="l" t="t" r="r" b="b"/>
              <a:pathLst>
                <a:path w="920750" h="693419">
                  <a:moveTo>
                    <a:pt x="0" y="0"/>
                  </a:moveTo>
                  <a:lnTo>
                    <a:pt x="920593" y="693242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5614" y="1480906"/>
              <a:ext cx="107037" cy="9619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157150" y="976058"/>
              <a:ext cx="1459865" cy="213360"/>
            </a:xfrm>
            <a:custGeom>
              <a:avLst/>
              <a:gdLst/>
              <a:ahLst/>
              <a:cxnLst/>
              <a:rect l="l" t="t" r="r" b="b"/>
              <a:pathLst>
                <a:path w="1459865" h="213359">
                  <a:moveTo>
                    <a:pt x="108546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08546" y="213360"/>
                  </a:lnTo>
                  <a:lnTo>
                    <a:pt x="108546" y="0"/>
                  </a:lnTo>
                  <a:close/>
                </a:path>
                <a:path w="1459865" h="213359">
                  <a:moveTo>
                    <a:pt x="1459306" y="0"/>
                  </a:moveTo>
                  <a:lnTo>
                    <a:pt x="1334185" y="0"/>
                  </a:lnTo>
                  <a:lnTo>
                    <a:pt x="1334185" y="213360"/>
                  </a:lnTo>
                  <a:lnTo>
                    <a:pt x="1459306" y="213360"/>
                  </a:lnTo>
                  <a:lnTo>
                    <a:pt x="1459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144451" y="956240"/>
            <a:ext cx="1485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6835" algn="l"/>
              </a:tabLst>
            </a:pP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06250" y="1103297"/>
            <a:ext cx="3578225" cy="250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neutral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tool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communicating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value.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intrinsic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beliefs,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opinions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values.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give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meaning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bitcoin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it.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400">
              <a:latin typeface="Verdana"/>
              <a:cs typeface="Verdana"/>
            </a:endParaRPr>
          </a:p>
          <a:p>
            <a:pPr marL="12700" marR="52705">
              <a:lnSpc>
                <a:spcPct val="116100"/>
              </a:lnSpc>
            </a:pP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argument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bitcoin’s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properties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resulted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increase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criminal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activity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overall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does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hold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under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scrutiny.</a:t>
            </a:r>
            <a:endParaRPr sz="1400">
              <a:latin typeface="Verdana"/>
              <a:cs typeface="Verdana"/>
            </a:endParaRPr>
          </a:p>
          <a:p>
            <a:pPr marL="12700" marR="288925">
              <a:lnSpc>
                <a:spcPct val="116100"/>
              </a:lnSpc>
            </a:pP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Criminality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doesn’t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stem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access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tools,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individual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circumstance.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148625" y="2595995"/>
            <a:ext cx="3839210" cy="241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309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FCFCFC"/>
                </a:solidFill>
                <a:latin typeface="Calibri"/>
                <a:cs typeface="Calibri"/>
              </a:rPr>
              <a:t>source:</a:t>
            </a:r>
            <a:r>
              <a:rPr dirty="0" sz="1000" spc="160" i="1">
                <a:solidFill>
                  <a:srgbClr val="FCFCFC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CFCFC"/>
                </a:solidFill>
                <a:latin typeface="Calibri"/>
                <a:cs typeface="Calibri"/>
              </a:rPr>
              <a:t>Bitcoin</a:t>
            </a:r>
            <a:r>
              <a:rPr dirty="0" sz="1000" spc="165" i="1">
                <a:solidFill>
                  <a:srgbClr val="FCFCFC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CFCFC"/>
                </a:solidFill>
                <a:latin typeface="Calibri"/>
                <a:cs typeface="Calibri"/>
              </a:rPr>
              <a:t>Is</a:t>
            </a:r>
            <a:r>
              <a:rPr dirty="0" sz="1000" spc="165" i="1">
                <a:solidFill>
                  <a:srgbClr val="FCFCFC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CFCFC"/>
                </a:solidFill>
                <a:latin typeface="Calibri"/>
                <a:cs typeface="Calibri"/>
              </a:rPr>
              <a:t>Not</a:t>
            </a:r>
            <a:r>
              <a:rPr dirty="0" sz="1000" spc="165" i="1">
                <a:solidFill>
                  <a:srgbClr val="FCFCFC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CFCFC"/>
                </a:solidFill>
                <a:latin typeface="Calibri"/>
                <a:cs typeface="Calibri"/>
              </a:rPr>
              <a:t>For</a:t>
            </a:r>
            <a:r>
              <a:rPr dirty="0" sz="1000" spc="165" i="1">
                <a:solidFill>
                  <a:srgbClr val="FCFCFC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CFCFC"/>
                </a:solidFill>
                <a:latin typeface="Calibri"/>
                <a:cs typeface="Calibri"/>
              </a:rPr>
              <a:t>Criminals</a:t>
            </a:r>
            <a:r>
              <a:rPr dirty="0" sz="1000" spc="165" i="1">
                <a:solidFill>
                  <a:srgbClr val="FCFCFC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FCFCFC"/>
                </a:solidFill>
                <a:latin typeface="Calibri"/>
                <a:cs typeface="Calibri"/>
              </a:rPr>
              <a:t>(2019)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000">
              <a:latin typeface="Calibri"/>
              <a:cs typeface="Calibri"/>
            </a:endParaRPr>
          </a:p>
          <a:p>
            <a:pPr marL="12700" marR="243840">
              <a:lnSpc>
                <a:spcPct val="115399"/>
              </a:lnSpc>
              <a:spcBef>
                <a:spcPts val="5"/>
              </a:spcBef>
            </a:pPr>
            <a:r>
              <a:rPr dirty="0" sz="1300" spc="-80" i="1">
                <a:solidFill>
                  <a:srgbClr val="FCD94B"/>
                </a:solidFill>
                <a:latin typeface="Verdana"/>
                <a:cs typeface="Verdana"/>
              </a:rPr>
              <a:t>“There </a:t>
            </a:r>
            <a:r>
              <a:rPr dirty="0" sz="1300" spc="-55" i="1">
                <a:solidFill>
                  <a:srgbClr val="FCD94B"/>
                </a:solidFill>
                <a:latin typeface="Verdana"/>
                <a:cs typeface="Verdana"/>
              </a:rPr>
              <a:t>is</a:t>
            </a:r>
            <a:r>
              <a:rPr dirty="0" sz="13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70" i="1">
                <a:solidFill>
                  <a:srgbClr val="FCD94B"/>
                </a:solidFill>
                <a:latin typeface="Verdana"/>
                <a:cs typeface="Verdana"/>
              </a:rPr>
              <a:t>nothing</a:t>
            </a:r>
            <a:r>
              <a:rPr dirty="0" sz="13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80" i="1">
                <a:solidFill>
                  <a:srgbClr val="FCD94B"/>
                </a:solidFill>
                <a:latin typeface="Verdana"/>
                <a:cs typeface="Verdana"/>
              </a:rPr>
              <a:t>inherent</a:t>
            </a:r>
            <a:r>
              <a:rPr dirty="0" sz="13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60" i="1">
                <a:solidFill>
                  <a:srgbClr val="FCD94B"/>
                </a:solidFill>
                <a:latin typeface="Verdana"/>
                <a:cs typeface="Verdana"/>
              </a:rPr>
              <a:t>about</a:t>
            </a:r>
            <a:r>
              <a:rPr dirty="0" sz="13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55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3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50" i="1">
                <a:solidFill>
                  <a:srgbClr val="FCD94B"/>
                </a:solidFill>
                <a:latin typeface="Verdana"/>
                <a:cs typeface="Verdana"/>
              </a:rPr>
              <a:t>tools</a:t>
            </a:r>
            <a:r>
              <a:rPr dirty="0" sz="13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20" i="1">
                <a:solidFill>
                  <a:srgbClr val="FCD94B"/>
                </a:solidFill>
                <a:latin typeface="Verdana"/>
                <a:cs typeface="Verdana"/>
              </a:rPr>
              <a:t>used</a:t>
            </a:r>
            <a:r>
              <a:rPr dirty="0" sz="1300" spc="-2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55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3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60" i="1">
                <a:solidFill>
                  <a:srgbClr val="FCD94B"/>
                </a:solidFill>
                <a:latin typeface="Verdana"/>
                <a:cs typeface="Verdana"/>
              </a:rPr>
              <a:t>facilitate</a:t>
            </a:r>
            <a:r>
              <a:rPr dirty="0" sz="1300" spc="-65" i="1">
                <a:solidFill>
                  <a:srgbClr val="FCD94B"/>
                </a:solidFill>
                <a:latin typeface="Verdana"/>
                <a:cs typeface="Verdana"/>
              </a:rPr>
              <a:t> crimes</a:t>
            </a:r>
            <a:r>
              <a:rPr dirty="0" sz="1300" spc="-70" i="1">
                <a:solidFill>
                  <a:srgbClr val="FCD94B"/>
                </a:solidFill>
                <a:latin typeface="Verdana"/>
                <a:cs typeface="Verdana"/>
              </a:rPr>
              <a:t> that</a:t>
            </a:r>
            <a:r>
              <a:rPr dirty="0" sz="130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90" i="1">
                <a:solidFill>
                  <a:srgbClr val="FCD94B"/>
                </a:solidFill>
                <a:latin typeface="Verdana"/>
                <a:cs typeface="Verdana"/>
              </a:rPr>
              <a:t>makes</a:t>
            </a:r>
            <a:r>
              <a:rPr dirty="0" sz="130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90" i="1">
                <a:solidFill>
                  <a:srgbClr val="FCD94B"/>
                </a:solidFill>
                <a:latin typeface="Verdana"/>
                <a:cs typeface="Verdana"/>
              </a:rPr>
              <a:t>them</a:t>
            </a:r>
            <a:r>
              <a:rPr dirty="0" sz="13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85" i="1">
                <a:solidFill>
                  <a:srgbClr val="FCD94B"/>
                </a:solidFill>
                <a:latin typeface="Verdana"/>
                <a:cs typeface="Verdana"/>
              </a:rPr>
              <a:t>criminal</a:t>
            </a:r>
            <a:r>
              <a:rPr dirty="0" sz="130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25" i="1">
                <a:solidFill>
                  <a:srgbClr val="FCD94B"/>
                </a:solidFill>
                <a:latin typeface="Verdana"/>
                <a:cs typeface="Verdana"/>
              </a:rPr>
              <a:t>in </a:t>
            </a:r>
            <a:r>
              <a:rPr dirty="0" sz="1300" spc="-80" i="1">
                <a:solidFill>
                  <a:srgbClr val="FCD94B"/>
                </a:solidFill>
                <a:latin typeface="Verdana"/>
                <a:cs typeface="Verdana"/>
              </a:rPr>
              <a:t>themselves.</a:t>
            </a:r>
            <a:r>
              <a:rPr dirty="0" sz="1300" spc="-6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55" i="1">
                <a:solidFill>
                  <a:srgbClr val="FCD94B"/>
                </a:solidFill>
                <a:latin typeface="Verdana"/>
                <a:cs typeface="Verdana"/>
              </a:rPr>
              <a:t>Despite </a:t>
            </a:r>
            <a:r>
              <a:rPr dirty="0" sz="1300" spc="-85" i="1">
                <a:solidFill>
                  <a:srgbClr val="FCD94B"/>
                </a:solidFill>
                <a:latin typeface="Verdana"/>
                <a:cs typeface="Verdana"/>
              </a:rPr>
              <a:t>criminal</a:t>
            </a:r>
            <a:r>
              <a:rPr dirty="0" sz="1300" spc="-5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75" i="1">
                <a:solidFill>
                  <a:srgbClr val="FCD94B"/>
                </a:solidFill>
                <a:latin typeface="Verdana"/>
                <a:cs typeface="Verdana"/>
              </a:rPr>
              <a:t>use,</a:t>
            </a:r>
            <a:r>
              <a:rPr dirty="0" sz="1300" spc="-6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65" i="1">
                <a:solidFill>
                  <a:srgbClr val="FCD94B"/>
                </a:solidFill>
                <a:latin typeface="Verdana"/>
                <a:cs typeface="Verdana"/>
              </a:rPr>
              <a:t>no</a:t>
            </a:r>
            <a:r>
              <a:rPr dirty="0" sz="1300" spc="-5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60" i="1">
                <a:solidFill>
                  <a:srgbClr val="FCD94B"/>
                </a:solidFill>
                <a:latin typeface="Verdana"/>
                <a:cs typeface="Verdana"/>
              </a:rPr>
              <a:t>one</a:t>
            </a:r>
            <a:r>
              <a:rPr dirty="0" sz="1300" spc="-5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25" i="1">
                <a:solidFill>
                  <a:srgbClr val="FCD94B"/>
                </a:solidFill>
                <a:latin typeface="Verdana"/>
                <a:cs typeface="Verdana"/>
              </a:rPr>
              <a:t>is </a:t>
            </a:r>
            <a:r>
              <a:rPr dirty="0" sz="1300" spc="-65" i="1">
                <a:solidFill>
                  <a:srgbClr val="FCD94B"/>
                </a:solidFill>
                <a:latin typeface="Verdana"/>
                <a:cs typeface="Verdana"/>
              </a:rPr>
              <a:t>calling</a:t>
            </a:r>
            <a:r>
              <a:rPr dirty="0" sz="13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65" i="1">
                <a:solidFill>
                  <a:srgbClr val="FCD94B"/>
                </a:solidFill>
                <a:latin typeface="Verdana"/>
                <a:cs typeface="Verdana"/>
              </a:rPr>
              <a:t>for</a:t>
            </a:r>
            <a:r>
              <a:rPr dirty="0" sz="13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55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3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60" i="1">
                <a:solidFill>
                  <a:srgbClr val="FCD94B"/>
                </a:solidFill>
                <a:latin typeface="Verdana"/>
                <a:cs typeface="Verdana"/>
              </a:rPr>
              <a:t>ban</a:t>
            </a:r>
            <a:r>
              <a:rPr dirty="0" sz="13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35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3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75" i="1">
                <a:solidFill>
                  <a:srgbClr val="FCD94B"/>
                </a:solidFill>
                <a:latin typeface="Verdana"/>
                <a:cs typeface="Verdana"/>
              </a:rPr>
              <a:t>roads,</a:t>
            </a:r>
            <a:r>
              <a:rPr dirty="0" sz="13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55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300" spc="-80" i="1">
                <a:solidFill>
                  <a:srgbClr val="FCD94B"/>
                </a:solidFill>
                <a:latin typeface="Verdana"/>
                <a:cs typeface="Verdana"/>
              </a:rPr>
              <a:t> internet,</a:t>
            </a:r>
            <a:r>
              <a:rPr dirty="0" sz="13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00" spc="-10" i="1">
                <a:solidFill>
                  <a:srgbClr val="FCD94B"/>
                </a:solidFill>
                <a:latin typeface="Verdana"/>
                <a:cs typeface="Verdana"/>
              </a:rPr>
              <a:t>mail, etc.”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300" spc="50" b="1">
                <a:solidFill>
                  <a:srgbClr val="FCD94B"/>
                </a:solidFill>
                <a:latin typeface="Tahoma"/>
                <a:cs typeface="Tahoma"/>
              </a:rPr>
              <a:t>—</a:t>
            </a:r>
            <a:r>
              <a:rPr dirty="0" sz="1300" spc="-30" b="1">
                <a:solidFill>
                  <a:srgbClr val="FCD94B"/>
                </a:solidFill>
                <a:latin typeface="Tahoma"/>
                <a:cs typeface="Tahoma"/>
              </a:rPr>
              <a:t>Parker</a:t>
            </a:r>
            <a:r>
              <a:rPr dirty="0" sz="1300" spc="-50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FCD94B"/>
                </a:solidFill>
                <a:latin typeface="Tahoma"/>
                <a:cs typeface="Tahoma"/>
              </a:rPr>
              <a:t>Lewis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endParaRPr sz="130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72199"/>
            <a:ext cx="4091304" cy="4871720"/>
            <a:chOff x="0" y="272199"/>
            <a:chExt cx="4091304" cy="48717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48399"/>
              <a:ext cx="4090874" cy="47951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012900" y="1566749"/>
              <a:ext cx="1153795" cy="302895"/>
            </a:xfrm>
            <a:custGeom>
              <a:avLst/>
              <a:gdLst/>
              <a:ahLst/>
              <a:cxnLst/>
              <a:rect l="l" t="t" r="r" b="b"/>
              <a:pathLst>
                <a:path w="1153795" h="302894">
                  <a:moveTo>
                    <a:pt x="1153799" y="302699"/>
                  </a:moveTo>
                  <a:lnTo>
                    <a:pt x="0" y="302699"/>
                  </a:lnTo>
                  <a:lnTo>
                    <a:pt x="0" y="0"/>
                  </a:lnTo>
                  <a:lnTo>
                    <a:pt x="1153799" y="0"/>
                  </a:lnTo>
                  <a:lnTo>
                    <a:pt x="1153799" y="302699"/>
                  </a:lnTo>
                  <a:close/>
                </a:path>
              </a:pathLst>
            </a:custGeom>
            <a:solidFill>
              <a:srgbClr val="FCD94B">
                <a:alpha val="707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2199"/>
              <a:ext cx="4029849" cy="48713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66800" y="256947"/>
            <a:ext cx="27527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495">
                <a:solidFill>
                  <a:srgbClr val="FCD94B"/>
                </a:solidFill>
              </a:rPr>
              <a:t>PONZI</a:t>
            </a:r>
            <a:r>
              <a:rPr dirty="0" sz="4400" spc="-335">
                <a:solidFill>
                  <a:srgbClr val="FCD94B"/>
                </a:solidFill>
              </a:rPr>
              <a:t> </a:t>
            </a:r>
            <a:r>
              <a:rPr dirty="0" sz="4400" spc="-545">
                <a:solidFill>
                  <a:srgbClr val="FFFFFF"/>
                </a:solidFill>
              </a:rPr>
              <a:t>SCHEME</a:t>
            </a:r>
            <a:endParaRPr sz="4400"/>
          </a:p>
        </p:txBody>
      </p:sp>
      <p:sp>
        <p:nvSpPr>
          <p:cNvPr id="7" name="object 7" descr=""/>
          <p:cNvSpPr txBox="1"/>
          <p:nvPr/>
        </p:nvSpPr>
        <p:spPr>
          <a:xfrm>
            <a:off x="4647750" y="975897"/>
            <a:ext cx="3988435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Calling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ponzi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scheme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lacks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both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definition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ponzi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scheme.</a:t>
            </a:r>
            <a:endParaRPr sz="1400">
              <a:latin typeface="Verdana"/>
              <a:cs typeface="Verdana"/>
            </a:endParaRPr>
          </a:p>
          <a:p>
            <a:pPr marL="12700" marR="27305">
              <a:lnSpc>
                <a:spcPct val="116100"/>
              </a:lnSpc>
              <a:spcBef>
                <a:spcPts val="1350"/>
              </a:spcBef>
            </a:pP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element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ponzi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requires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some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kind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 b="1">
                <a:solidFill>
                  <a:srgbClr val="FFFFFF"/>
                </a:solidFill>
                <a:latin typeface="Tahoma"/>
                <a:cs typeface="Tahoma"/>
              </a:rPr>
              <a:t>promise</a:t>
            </a:r>
            <a:r>
              <a:rPr dirty="0" sz="14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4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0" b="1">
                <a:solidFill>
                  <a:srgbClr val="FFFFFF"/>
                </a:solidFill>
                <a:latin typeface="Tahoma"/>
                <a:cs typeface="Tahoma"/>
              </a:rPr>
              <a:t>above</a:t>
            </a:r>
            <a:r>
              <a:rPr dirty="0" sz="14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55" b="1">
                <a:solidFill>
                  <a:srgbClr val="FFFFFF"/>
                </a:solidFill>
                <a:latin typeface="Tahoma"/>
                <a:cs typeface="Tahoma"/>
              </a:rPr>
              <a:t>market</a:t>
            </a:r>
            <a:r>
              <a:rPr dirty="0" sz="14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returns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investors.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permissionless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network,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does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central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promises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made.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fundamentally,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investment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scheme,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itself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money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  <a:p>
            <a:pPr marL="12700" marR="53340">
              <a:lnSpc>
                <a:spcPct val="116100"/>
              </a:lnSpc>
              <a:spcBef>
                <a:spcPts val="1345"/>
              </a:spcBef>
            </a:pP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Additionally,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unlike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opaque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investment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opportunities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promoted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unwitting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individual,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bitcoin’s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code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open-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source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its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supply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independently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verifiable at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times.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175" y="347999"/>
            <a:ext cx="3098165" cy="802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6785" algn="l"/>
                <a:tab pos="1737360" algn="l"/>
                <a:tab pos="2685415" algn="l"/>
              </a:tabLst>
            </a:pPr>
            <a:r>
              <a:rPr dirty="0" sz="5100" spc="-50" i="1">
                <a:solidFill>
                  <a:srgbClr val="FCD94B"/>
                </a:solidFill>
                <a:latin typeface="Calibri"/>
                <a:cs typeface="Calibri"/>
              </a:rPr>
              <a:t>S</a:t>
            </a:r>
            <a:r>
              <a:rPr dirty="0" sz="5100" i="1">
                <a:solidFill>
                  <a:srgbClr val="FCD94B"/>
                </a:solidFill>
                <a:latin typeface="Calibri"/>
                <a:cs typeface="Calibri"/>
              </a:rPr>
              <a:t>	</a:t>
            </a:r>
            <a:r>
              <a:rPr dirty="0" sz="5100" spc="-50" i="1">
                <a:solidFill>
                  <a:srgbClr val="FCD94B"/>
                </a:solidFill>
                <a:latin typeface="Calibri"/>
                <a:cs typeface="Calibri"/>
              </a:rPr>
              <a:t>L</a:t>
            </a:r>
            <a:r>
              <a:rPr dirty="0" sz="5100" i="1">
                <a:solidFill>
                  <a:srgbClr val="FCD94B"/>
                </a:solidFill>
                <a:latin typeface="Calibri"/>
                <a:cs typeface="Calibri"/>
              </a:rPr>
              <a:t>	</a:t>
            </a:r>
            <a:r>
              <a:rPr dirty="0" sz="5100" spc="-1120" i="1">
                <a:solidFill>
                  <a:srgbClr val="FCD94B"/>
                </a:solidFill>
                <a:latin typeface="Calibri"/>
                <a:cs typeface="Calibri"/>
              </a:rPr>
              <a:t>O</a:t>
            </a:r>
            <a:r>
              <a:rPr dirty="0" sz="5100" i="1">
                <a:solidFill>
                  <a:srgbClr val="FCD94B"/>
                </a:solidFill>
                <a:latin typeface="Calibri"/>
                <a:cs typeface="Calibri"/>
              </a:rPr>
              <a:t>	</a:t>
            </a:r>
            <a:r>
              <a:rPr dirty="0" sz="5100" spc="-1460" i="1">
                <a:solidFill>
                  <a:srgbClr val="FCD94B"/>
                </a:solidFill>
                <a:latin typeface="Calibri"/>
                <a:cs typeface="Calibri"/>
              </a:rPr>
              <a:t>W</a:t>
            </a:r>
            <a:endParaRPr sz="51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950" y="0"/>
            <a:ext cx="2700474" cy="249651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28675" y="2573546"/>
            <a:ext cx="3839845" cy="85216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"The</a:t>
            </a:r>
            <a:r>
              <a:rPr dirty="0" sz="135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proper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comparison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would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10" i="1">
                <a:solidFill>
                  <a:srgbClr val="FCD94B"/>
                </a:solidFill>
                <a:latin typeface="Verdana"/>
                <a:cs typeface="Verdana"/>
              </a:rPr>
              <a:t>be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10" i="1">
                <a:solidFill>
                  <a:srgbClr val="FCD94B"/>
                </a:solidFill>
                <a:latin typeface="Verdana"/>
                <a:cs typeface="Verdana"/>
              </a:rPr>
              <a:t>between</a:t>
            </a:r>
            <a:r>
              <a:rPr dirty="0" sz="1350" spc="-1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35" i="1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r>
              <a:rPr dirty="0" sz="135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and</a:t>
            </a:r>
            <a:r>
              <a:rPr dirty="0" sz="135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30" i="1">
                <a:solidFill>
                  <a:srgbClr val="FCD94B"/>
                </a:solidFill>
                <a:latin typeface="Verdana"/>
                <a:cs typeface="Verdana"/>
              </a:rPr>
              <a:t>Fed</a:t>
            </a:r>
            <a:r>
              <a:rPr dirty="0" sz="135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as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currency</a:t>
            </a:r>
            <a:r>
              <a:rPr dirty="0" sz="135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issuer</a:t>
            </a:r>
            <a:r>
              <a:rPr dirty="0" sz="135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and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as</a:t>
            </a:r>
            <a:r>
              <a:rPr dirty="0" sz="135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a clearing</a:t>
            </a:r>
            <a:r>
              <a:rPr dirty="0" sz="1350" spc="-5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10" i="1">
                <a:solidFill>
                  <a:srgbClr val="FCD94B"/>
                </a:solidFill>
                <a:latin typeface="Verdana"/>
                <a:cs typeface="Verdana"/>
              </a:rPr>
              <a:t>mechanism."</a:t>
            </a: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50" spc="55" b="1">
                <a:solidFill>
                  <a:srgbClr val="FCD94B"/>
                </a:solidFill>
                <a:latin typeface="Tahoma"/>
                <a:cs typeface="Tahoma"/>
              </a:rPr>
              <a:t>—</a:t>
            </a:r>
            <a:r>
              <a:rPr dirty="0" sz="1350" spc="-35" b="1">
                <a:solidFill>
                  <a:srgbClr val="FCD94B"/>
                </a:solidFill>
                <a:latin typeface="Tahoma"/>
                <a:cs typeface="Tahoma"/>
              </a:rPr>
              <a:t>Parker</a:t>
            </a:r>
            <a:r>
              <a:rPr dirty="0" sz="1350" spc="-55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350" spc="-10" b="1">
                <a:solidFill>
                  <a:srgbClr val="FCD94B"/>
                </a:solidFill>
                <a:latin typeface="Tahoma"/>
                <a:cs typeface="Tahoma"/>
              </a:rPr>
              <a:t>Lewis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28675" y="3663968"/>
            <a:ext cx="4177029" cy="13849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255270">
              <a:lnSpc>
                <a:spcPct val="100000"/>
              </a:lnSpc>
              <a:spcBef>
                <a:spcPts val="125"/>
              </a:spcBef>
            </a:pP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"Using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35" i="1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r>
              <a:rPr dirty="0" sz="135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for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consumer</a:t>
            </a:r>
            <a:r>
              <a:rPr dirty="0" sz="135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purchases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30" i="1">
                <a:solidFill>
                  <a:srgbClr val="FCD94B"/>
                </a:solidFill>
                <a:latin typeface="Verdana"/>
                <a:cs typeface="Verdana"/>
              </a:rPr>
              <a:t>is</a:t>
            </a:r>
            <a:r>
              <a:rPr dirty="0" sz="135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akin</a:t>
            </a:r>
            <a:r>
              <a:rPr dirty="0" sz="135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25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35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5" i="1">
                <a:solidFill>
                  <a:srgbClr val="FCD94B"/>
                </a:solidFill>
                <a:latin typeface="Verdana"/>
                <a:cs typeface="Verdana"/>
              </a:rPr>
              <a:t>driving</a:t>
            </a:r>
            <a:r>
              <a:rPr dirty="0" sz="135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a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25" i="1">
                <a:solidFill>
                  <a:srgbClr val="FCD94B"/>
                </a:solidFill>
                <a:latin typeface="Verdana"/>
                <a:cs typeface="Verdana"/>
              </a:rPr>
              <a:t>Concorde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85" i="1">
                <a:solidFill>
                  <a:srgbClr val="FCD94B"/>
                </a:solidFill>
                <a:latin typeface="Verdana"/>
                <a:cs typeface="Verdana"/>
              </a:rPr>
              <a:t>jet </a:t>
            </a: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down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street</a:t>
            </a:r>
            <a:r>
              <a:rPr dirty="0" sz="135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20" i="1">
                <a:solidFill>
                  <a:srgbClr val="FCD94B"/>
                </a:solidFill>
                <a:latin typeface="Verdana"/>
                <a:cs typeface="Verdana"/>
              </a:rPr>
              <a:t>pick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up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0" i="1">
                <a:solidFill>
                  <a:srgbClr val="FCD94B"/>
                </a:solidFill>
                <a:latin typeface="Verdana"/>
                <a:cs typeface="Verdana"/>
              </a:rPr>
              <a:t>groceries: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 a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ridiculously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expensive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35" i="1">
                <a:solidFill>
                  <a:srgbClr val="FCD94B"/>
                </a:solidFill>
                <a:latin typeface="Verdana"/>
                <a:cs typeface="Verdana"/>
              </a:rPr>
              <a:t>waste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25" i="1">
                <a:solidFill>
                  <a:srgbClr val="FCD94B"/>
                </a:solidFill>
                <a:latin typeface="Verdana"/>
                <a:cs typeface="Verdana"/>
              </a:rPr>
              <a:t>of 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an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astonishing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10" i="1">
                <a:solidFill>
                  <a:srgbClr val="FCD94B"/>
                </a:solidFill>
                <a:latin typeface="Verdana"/>
                <a:cs typeface="Verdana"/>
              </a:rPr>
              <a:t>tool."</a:t>
            </a: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50" b="1">
                <a:solidFill>
                  <a:srgbClr val="FCD94B"/>
                </a:solidFill>
                <a:latin typeface="Tahoma"/>
                <a:cs typeface="Tahoma"/>
              </a:rPr>
              <a:t>—</a:t>
            </a:r>
            <a:r>
              <a:rPr dirty="0" sz="1350" spc="-10" b="1">
                <a:solidFill>
                  <a:srgbClr val="FCD94B"/>
                </a:solidFill>
                <a:latin typeface="Tahoma"/>
                <a:cs typeface="Tahoma"/>
              </a:rPr>
              <a:t>Saifedean</a:t>
            </a:r>
            <a:r>
              <a:rPr dirty="0" sz="1350" spc="-30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350" spc="-10" b="1">
                <a:solidFill>
                  <a:srgbClr val="FCD94B"/>
                </a:solidFill>
                <a:latin typeface="Tahoma"/>
                <a:cs typeface="Tahoma"/>
              </a:rPr>
              <a:t>Ammous</a:t>
            </a:r>
            <a:endParaRPr sz="135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1015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8750" y="1230097"/>
            <a:ext cx="3709670" cy="3492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Settling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transaction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main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chain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same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credit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card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pay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taco.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Even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then,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although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payment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may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seem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instantaneous,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it’s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actually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passing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several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counterparties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 only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gets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deposited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merchant’s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bank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account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after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several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days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processing.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bitcoin,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sending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some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IOU.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You’re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sending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hard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money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directly</a:t>
            </a:r>
            <a:r>
              <a:rPr dirty="0" sz="14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recipient,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any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intermediaries,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risk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censorship,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and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assured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settlement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once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transaction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confirmed.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Six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blocks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doesn’t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sound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long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after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all.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7999" y="0"/>
            <a:ext cx="6805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4225" y="492516"/>
            <a:ext cx="347789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330">
                <a:solidFill>
                  <a:srgbClr val="FCD94B"/>
                </a:solidFill>
              </a:rPr>
              <a:t>CORRUPTIBLE</a:t>
            </a:r>
            <a:r>
              <a:rPr dirty="0" sz="3700" spc="-260">
                <a:solidFill>
                  <a:srgbClr val="FCD94B"/>
                </a:solidFill>
              </a:rPr>
              <a:t> </a:t>
            </a:r>
            <a:r>
              <a:rPr dirty="0" sz="3700" spc="-345">
                <a:solidFill>
                  <a:srgbClr val="FFFFFF"/>
                </a:solidFill>
              </a:rPr>
              <a:t>SUPPLY</a:t>
            </a:r>
            <a:endParaRPr sz="3700"/>
          </a:p>
        </p:txBody>
      </p:sp>
      <p:sp>
        <p:nvSpPr>
          <p:cNvPr id="4" name="object 4" descr=""/>
          <p:cNvSpPr txBox="1"/>
          <p:nvPr/>
        </p:nvSpPr>
        <p:spPr>
          <a:xfrm>
            <a:off x="674225" y="1180723"/>
            <a:ext cx="3703320" cy="250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3660">
              <a:lnSpc>
                <a:spcPct val="116100"/>
              </a:lnSpc>
              <a:spcBef>
                <a:spcPts val="100"/>
              </a:spcBef>
            </a:pP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Opting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set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rules.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Anyone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fork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code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insert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own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rule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changes,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going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run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version.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16100"/>
              </a:lnSpc>
            </a:pP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Bitcoin’s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appeal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comes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incorruptible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supply,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achieved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decentralized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consensus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node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network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independently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validates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every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transaction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ever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been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confirmed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bitcoin network.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57803" y="1302850"/>
            <a:ext cx="4027170" cy="251460"/>
          </a:xfrm>
          <a:prstGeom prst="rect">
            <a:avLst/>
          </a:prstGeom>
          <a:solidFill>
            <a:srgbClr val="FCD94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50" spc="-75" i="1">
                <a:solidFill>
                  <a:srgbClr val="434343"/>
                </a:solidFill>
                <a:latin typeface="Verdana"/>
                <a:cs typeface="Verdana"/>
              </a:rPr>
              <a:t>“Believe</a:t>
            </a:r>
            <a:r>
              <a:rPr dirty="0" sz="1650" spc="-10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130" i="1">
                <a:solidFill>
                  <a:srgbClr val="434343"/>
                </a:solidFill>
                <a:latin typeface="Verdana"/>
                <a:cs typeface="Verdana"/>
              </a:rPr>
              <a:t>me,</a:t>
            </a:r>
            <a:r>
              <a:rPr dirty="0" sz="1650" spc="-10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120" i="1">
                <a:solidFill>
                  <a:srgbClr val="434343"/>
                </a:solidFill>
                <a:latin typeface="Verdana"/>
                <a:cs typeface="Verdana"/>
              </a:rPr>
              <a:t>man</a:t>
            </a:r>
            <a:r>
              <a:rPr dirty="0" sz="1650" spc="-95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40" i="1">
                <a:solidFill>
                  <a:srgbClr val="434343"/>
                </a:solidFill>
                <a:latin typeface="Verdana"/>
                <a:cs typeface="Verdana"/>
              </a:rPr>
              <a:t>is</a:t>
            </a:r>
            <a:r>
              <a:rPr dirty="0" sz="1650" spc="-10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35" i="1">
                <a:solidFill>
                  <a:srgbClr val="434343"/>
                </a:solidFill>
                <a:latin typeface="Verdana"/>
                <a:cs typeface="Verdana"/>
              </a:rPr>
              <a:t>capable</a:t>
            </a:r>
            <a:r>
              <a:rPr dirty="0" sz="1650" spc="-10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i="1">
                <a:solidFill>
                  <a:srgbClr val="434343"/>
                </a:solidFill>
                <a:latin typeface="Verdana"/>
                <a:cs typeface="Verdana"/>
              </a:rPr>
              <a:t>of</a:t>
            </a:r>
            <a:r>
              <a:rPr dirty="0" sz="1650" spc="-95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25" i="1">
                <a:solidFill>
                  <a:srgbClr val="434343"/>
                </a:solidFill>
                <a:latin typeface="Verdana"/>
                <a:cs typeface="Verdana"/>
              </a:rPr>
              <a:t>somehow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73120" y="1680040"/>
            <a:ext cx="4196080" cy="251460"/>
          </a:xfrm>
          <a:prstGeom prst="rect">
            <a:avLst/>
          </a:prstGeom>
          <a:solidFill>
            <a:srgbClr val="FCD94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50" spc="-55" i="1">
                <a:solidFill>
                  <a:srgbClr val="434343"/>
                </a:solidFill>
                <a:latin typeface="Verdana"/>
                <a:cs typeface="Verdana"/>
              </a:rPr>
              <a:t>creating</a:t>
            </a:r>
            <a:r>
              <a:rPr dirty="0" sz="1650" spc="-105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95" i="1">
                <a:solidFill>
                  <a:srgbClr val="434343"/>
                </a:solidFill>
                <a:latin typeface="Verdana"/>
                <a:cs typeface="Verdana"/>
              </a:rPr>
              <a:t>more</a:t>
            </a:r>
            <a:r>
              <a:rPr dirty="0" sz="1650" spc="-10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60" i="1">
                <a:solidFill>
                  <a:srgbClr val="434343"/>
                </a:solidFill>
                <a:latin typeface="Verdana"/>
                <a:cs typeface="Verdana"/>
              </a:rPr>
              <a:t>bitcoin.</a:t>
            </a:r>
            <a:r>
              <a:rPr dirty="0" sz="1650" spc="-10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130" i="1">
                <a:solidFill>
                  <a:srgbClr val="434343"/>
                </a:solidFill>
                <a:latin typeface="Verdana"/>
                <a:cs typeface="Verdana"/>
              </a:rPr>
              <a:t>If</a:t>
            </a:r>
            <a:r>
              <a:rPr dirty="0" sz="1650" spc="-10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60" i="1">
                <a:solidFill>
                  <a:srgbClr val="434343"/>
                </a:solidFill>
                <a:latin typeface="Verdana"/>
                <a:cs typeface="Verdana"/>
              </a:rPr>
              <a:t>they</a:t>
            </a:r>
            <a:r>
              <a:rPr dirty="0" sz="1650" spc="-10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65" i="1">
                <a:solidFill>
                  <a:srgbClr val="434343"/>
                </a:solidFill>
                <a:latin typeface="Verdana"/>
                <a:cs typeface="Verdana"/>
              </a:rPr>
              <a:t>tell</a:t>
            </a:r>
            <a:r>
              <a:rPr dirty="0" sz="1650" spc="-10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75" i="1">
                <a:solidFill>
                  <a:srgbClr val="434343"/>
                </a:solidFill>
                <a:latin typeface="Verdana"/>
                <a:cs typeface="Verdana"/>
              </a:rPr>
              <a:t>you</a:t>
            </a:r>
            <a:r>
              <a:rPr dirty="0" sz="1650" spc="-10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10" i="1">
                <a:solidFill>
                  <a:srgbClr val="434343"/>
                </a:solidFill>
                <a:latin typeface="Verdana"/>
                <a:cs typeface="Verdana"/>
              </a:rPr>
              <a:t>there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762702" y="2057230"/>
            <a:ext cx="4217035" cy="251460"/>
          </a:xfrm>
          <a:prstGeom prst="rect">
            <a:avLst/>
          </a:prstGeom>
          <a:solidFill>
            <a:srgbClr val="FCD94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50" spc="-80" i="1">
                <a:solidFill>
                  <a:srgbClr val="434343"/>
                </a:solidFill>
                <a:latin typeface="Verdana"/>
                <a:cs typeface="Verdana"/>
              </a:rPr>
              <a:t>are</a:t>
            </a:r>
            <a:r>
              <a:rPr dirty="0" sz="1650" spc="-11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65" i="1">
                <a:solidFill>
                  <a:srgbClr val="434343"/>
                </a:solidFill>
                <a:latin typeface="Verdana"/>
                <a:cs typeface="Verdana"/>
              </a:rPr>
              <a:t>rules</a:t>
            </a:r>
            <a:r>
              <a:rPr dirty="0" sz="1650" spc="-11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60" i="1">
                <a:solidFill>
                  <a:srgbClr val="434343"/>
                </a:solidFill>
                <a:latin typeface="Verdana"/>
                <a:cs typeface="Verdana"/>
              </a:rPr>
              <a:t>that</a:t>
            </a:r>
            <a:r>
              <a:rPr dirty="0" sz="1650" spc="-11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60" i="1">
                <a:solidFill>
                  <a:srgbClr val="434343"/>
                </a:solidFill>
                <a:latin typeface="Verdana"/>
                <a:cs typeface="Verdana"/>
              </a:rPr>
              <a:t>they</a:t>
            </a:r>
            <a:r>
              <a:rPr dirty="0" sz="1650" spc="-11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60" i="1">
                <a:solidFill>
                  <a:srgbClr val="434343"/>
                </a:solidFill>
                <a:latin typeface="Verdana"/>
                <a:cs typeface="Verdana"/>
              </a:rPr>
              <a:t>can’t</a:t>
            </a:r>
            <a:r>
              <a:rPr dirty="0" sz="1650" spc="-11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10" i="1">
                <a:solidFill>
                  <a:srgbClr val="434343"/>
                </a:solidFill>
                <a:latin typeface="Verdana"/>
                <a:cs typeface="Verdana"/>
              </a:rPr>
              <a:t>do</a:t>
            </a:r>
            <a:r>
              <a:rPr dirty="0" sz="1650" spc="-11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90" i="1">
                <a:solidFill>
                  <a:srgbClr val="434343"/>
                </a:solidFill>
                <a:latin typeface="Verdana"/>
                <a:cs typeface="Verdana"/>
              </a:rPr>
              <a:t>it,</a:t>
            </a:r>
            <a:r>
              <a:rPr dirty="0" sz="1650" spc="-11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60" i="1">
                <a:solidFill>
                  <a:srgbClr val="434343"/>
                </a:solidFill>
                <a:latin typeface="Verdana"/>
                <a:cs typeface="Verdana"/>
              </a:rPr>
              <a:t>don’t</a:t>
            </a:r>
            <a:r>
              <a:rPr dirty="0" sz="1650" spc="-11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20" i="1">
                <a:solidFill>
                  <a:srgbClr val="434343"/>
                </a:solidFill>
                <a:latin typeface="Verdana"/>
                <a:cs typeface="Verdana"/>
              </a:rPr>
              <a:t>believe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23573" y="2434420"/>
            <a:ext cx="4095750" cy="251460"/>
          </a:xfrm>
          <a:prstGeom prst="rect">
            <a:avLst/>
          </a:prstGeom>
          <a:solidFill>
            <a:srgbClr val="FCD94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50" spc="-100" i="1">
                <a:solidFill>
                  <a:srgbClr val="434343"/>
                </a:solidFill>
                <a:latin typeface="Verdana"/>
                <a:cs typeface="Verdana"/>
              </a:rPr>
              <a:t>them.</a:t>
            </a:r>
            <a:r>
              <a:rPr dirty="0" sz="1650" spc="-95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75" i="1">
                <a:solidFill>
                  <a:srgbClr val="434343"/>
                </a:solidFill>
                <a:latin typeface="Verdana"/>
                <a:cs typeface="Verdana"/>
              </a:rPr>
              <a:t>When</a:t>
            </a:r>
            <a:r>
              <a:rPr dirty="0" sz="1650" spc="-95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85" i="1">
                <a:solidFill>
                  <a:srgbClr val="434343"/>
                </a:solidFill>
                <a:latin typeface="Verdana"/>
                <a:cs typeface="Verdana"/>
              </a:rPr>
              <a:t>there’s</a:t>
            </a:r>
            <a:r>
              <a:rPr dirty="0" sz="1650" spc="-95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70" i="1">
                <a:solidFill>
                  <a:srgbClr val="434343"/>
                </a:solidFill>
                <a:latin typeface="Verdana"/>
                <a:cs typeface="Verdana"/>
              </a:rPr>
              <a:t>enough</a:t>
            </a:r>
            <a:r>
              <a:rPr dirty="0" sz="1650" spc="-95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60" i="1">
                <a:solidFill>
                  <a:srgbClr val="434343"/>
                </a:solidFill>
                <a:latin typeface="Verdana"/>
                <a:cs typeface="Verdana"/>
              </a:rPr>
              <a:t>incentive</a:t>
            </a:r>
            <a:r>
              <a:rPr dirty="0" sz="1650" spc="-95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25" i="1">
                <a:solidFill>
                  <a:srgbClr val="434343"/>
                </a:solidFill>
                <a:latin typeface="Verdana"/>
                <a:cs typeface="Verdana"/>
              </a:rPr>
              <a:t>bad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912697" y="2811609"/>
            <a:ext cx="1917064" cy="251460"/>
          </a:xfrm>
          <a:prstGeom prst="rect">
            <a:avLst/>
          </a:prstGeom>
          <a:solidFill>
            <a:srgbClr val="FCD94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50" spc="-55" i="1">
                <a:solidFill>
                  <a:srgbClr val="434343"/>
                </a:solidFill>
                <a:latin typeface="Verdana"/>
                <a:cs typeface="Verdana"/>
              </a:rPr>
              <a:t>things</a:t>
            </a:r>
            <a:r>
              <a:rPr dirty="0" sz="1650" spc="-11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55" i="1">
                <a:solidFill>
                  <a:srgbClr val="434343"/>
                </a:solidFill>
                <a:latin typeface="Verdana"/>
                <a:cs typeface="Verdana"/>
              </a:rPr>
              <a:t>will</a:t>
            </a:r>
            <a:r>
              <a:rPr dirty="0" sz="1650" spc="-110" i="1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dirty="0" sz="1650" spc="-85" i="1">
                <a:solidFill>
                  <a:srgbClr val="434343"/>
                </a:solidFill>
                <a:latin typeface="Verdana"/>
                <a:cs typeface="Verdana"/>
              </a:rPr>
              <a:t>happen.”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76693" y="3565989"/>
            <a:ext cx="1789430" cy="251460"/>
          </a:xfrm>
          <a:prstGeom prst="rect">
            <a:avLst/>
          </a:prstGeom>
          <a:solidFill>
            <a:srgbClr val="FCD94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50" b="1">
                <a:solidFill>
                  <a:srgbClr val="434343"/>
                </a:solidFill>
                <a:latin typeface="Tahoma"/>
                <a:cs typeface="Tahoma"/>
              </a:rPr>
              <a:t>—Charlie</a:t>
            </a:r>
            <a:r>
              <a:rPr dirty="0" sz="1650" spc="-70" b="1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dirty="0" sz="1650" spc="-10" b="1">
                <a:solidFill>
                  <a:srgbClr val="434343"/>
                </a:solidFill>
                <a:latin typeface="Tahoma"/>
                <a:cs typeface="Tahoma"/>
              </a:rPr>
              <a:t>Munger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447375" y="808616"/>
            <a:ext cx="2615565" cy="3001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25"/>
              </a:spcBef>
            </a:pP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fairness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 i="1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banned.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It’s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enforcement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ban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lost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cause.</a:t>
            </a:r>
            <a:endParaRPr sz="1400">
              <a:latin typeface="Verdana"/>
              <a:cs typeface="Verdana"/>
            </a:endParaRPr>
          </a:p>
          <a:p>
            <a:pPr marL="12700" marR="247650">
              <a:lnSpc>
                <a:spcPct val="116100"/>
              </a:lnSpc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turned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money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pure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information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(a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private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simply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256-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bit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random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number).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Banning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bitcoin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would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mean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preventing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numbers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being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generated.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Best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luck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achieving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this!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3899" y="191453"/>
            <a:ext cx="238506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05">
                <a:solidFill>
                  <a:srgbClr val="FFFFFF"/>
                </a:solidFill>
              </a:rPr>
              <a:t>WILL</a:t>
            </a:r>
            <a:r>
              <a:rPr dirty="0" sz="3400" spc="-405">
                <a:solidFill>
                  <a:srgbClr val="FFFFFF"/>
                </a:solidFill>
              </a:rPr>
              <a:t> </a:t>
            </a:r>
            <a:r>
              <a:rPr dirty="0" sz="3400" spc="-265">
                <a:solidFill>
                  <a:srgbClr val="FFFFFF"/>
                </a:solidFill>
              </a:rPr>
              <a:t>BE</a:t>
            </a:r>
            <a:r>
              <a:rPr dirty="0" sz="3400" spc="-260">
                <a:solidFill>
                  <a:srgbClr val="FFFFFF"/>
                </a:solidFill>
              </a:rPr>
              <a:t> </a:t>
            </a:r>
            <a:r>
              <a:rPr dirty="0" sz="3400" spc="-490">
                <a:solidFill>
                  <a:srgbClr val="FCD94B"/>
                </a:solidFill>
              </a:rPr>
              <a:t>BANNED</a:t>
            </a:r>
            <a:endParaRPr sz="3400"/>
          </a:p>
        </p:txBody>
      </p:sp>
      <p:sp>
        <p:nvSpPr>
          <p:cNvPr id="4" name="object 4" descr=""/>
          <p:cNvSpPr txBox="1"/>
          <p:nvPr/>
        </p:nvSpPr>
        <p:spPr>
          <a:xfrm>
            <a:off x="6301075" y="814384"/>
            <a:ext cx="2555875" cy="2969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transactions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may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highly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visible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blockchain,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location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private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keys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their access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remains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largely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undetectable.</a:t>
            </a:r>
            <a:r>
              <a:rPr dirty="0" sz="14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Additionally,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infrastructure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required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access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network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order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trustlessly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verify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transactions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trivial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provided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basic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computer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hardware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sourceable.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94549" y="257299"/>
            <a:ext cx="2898140" cy="2189480"/>
            <a:chOff x="194549" y="257299"/>
            <a:chExt cx="2898140" cy="218948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075" y="266825"/>
              <a:ext cx="2878774" cy="217009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99312" y="262062"/>
              <a:ext cx="2888615" cy="2179955"/>
            </a:xfrm>
            <a:custGeom>
              <a:avLst/>
              <a:gdLst/>
              <a:ahLst/>
              <a:cxnLst/>
              <a:rect l="l" t="t" r="r" b="b"/>
              <a:pathLst>
                <a:path w="2888615" h="2179955">
                  <a:moveTo>
                    <a:pt x="0" y="0"/>
                  </a:moveTo>
                  <a:lnTo>
                    <a:pt x="2888299" y="0"/>
                  </a:lnTo>
                  <a:lnTo>
                    <a:pt x="2888299" y="2179624"/>
                  </a:lnTo>
                  <a:lnTo>
                    <a:pt x="0" y="21796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403899" y="4187066"/>
            <a:ext cx="5258435" cy="6692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“Banning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5" i="1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5" i="1">
                <a:solidFill>
                  <a:srgbClr val="FCD94B"/>
                </a:solidFill>
                <a:latin typeface="Verdana"/>
                <a:cs typeface="Verdana"/>
              </a:rPr>
              <a:t>is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not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much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different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from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trying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ban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math.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40" i="1">
                <a:solidFill>
                  <a:srgbClr val="FCD94B"/>
                </a:solidFill>
                <a:latin typeface="Verdana"/>
                <a:cs typeface="Verdana"/>
              </a:rPr>
              <a:t>It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will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just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prove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its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utility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30" i="1">
                <a:solidFill>
                  <a:srgbClr val="FCD94B"/>
                </a:solidFill>
                <a:latin typeface="Verdana"/>
                <a:cs typeface="Verdana"/>
              </a:rPr>
              <a:t>&amp;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drive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more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people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0" i="1">
                <a:solidFill>
                  <a:srgbClr val="FCD94B"/>
                </a:solidFill>
                <a:latin typeface="Verdana"/>
                <a:cs typeface="Verdana"/>
              </a:rPr>
              <a:t>it.”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CD94B"/>
                </a:solidFill>
                <a:latin typeface="Tahoma"/>
                <a:cs typeface="Tahoma"/>
              </a:rPr>
              <a:t>—</a:t>
            </a:r>
            <a:r>
              <a:rPr dirty="0" sz="1400" spc="-10" b="1">
                <a:solidFill>
                  <a:srgbClr val="FCD94B"/>
                </a:solidFill>
                <a:latin typeface="Tahoma"/>
                <a:cs typeface="Tahoma"/>
              </a:rPr>
              <a:t>Saifedean</a:t>
            </a:r>
            <a:r>
              <a:rPr dirty="0" sz="1400" spc="-35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CD94B"/>
                </a:solidFill>
                <a:latin typeface="Tahoma"/>
                <a:cs typeface="Tahoma"/>
              </a:rPr>
              <a:t>Ammous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534274" y="4015925"/>
            <a:ext cx="5240020" cy="0"/>
          </a:xfrm>
          <a:custGeom>
            <a:avLst/>
            <a:gdLst/>
            <a:ahLst/>
            <a:cxnLst/>
            <a:rect l="l" t="t" r="r" b="b"/>
            <a:pathLst>
              <a:path w="5240020" h="0">
                <a:moveTo>
                  <a:pt x="0" y="0"/>
                </a:moveTo>
                <a:lnTo>
                  <a:pt x="52394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194550" y="2593968"/>
            <a:ext cx="2898140" cy="2285365"/>
            <a:chOff x="194550" y="2593968"/>
            <a:chExt cx="2898140" cy="2285365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075" y="2603494"/>
              <a:ext cx="2878773" cy="226600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99313" y="2598731"/>
              <a:ext cx="2888615" cy="2275840"/>
            </a:xfrm>
            <a:custGeom>
              <a:avLst/>
              <a:gdLst/>
              <a:ahLst/>
              <a:cxnLst/>
              <a:rect l="l" t="t" r="r" b="b"/>
              <a:pathLst>
                <a:path w="2888615" h="2275840">
                  <a:moveTo>
                    <a:pt x="0" y="0"/>
                  </a:moveTo>
                  <a:lnTo>
                    <a:pt x="2888298" y="0"/>
                  </a:lnTo>
                  <a:lnTo>
                    <a:pt x="2888298" y="2275528"/>
                  </a:lnTo>
                  <a:lnTo>
                    <a:pt x="0" y="227552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025" y="411429"/>
            <a:ext cx="445643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450">
                <a:solidFill>
                  <a:srgbClr val="FCD94B"/>
                </a:solidFill>
              </a:rPr>
              <a:t>CONCENTRATED</a:t>
            </a:r>
            <a:r>
              <a:rPr dirty="0" sz="3700" spc="-295">
                <a:solidFill>
                  <a:srgbClr val="FCD94B"/>
                </a:solidFill>
              </a:rPr>
              <a:t> </a:t>
            </a:r>
            <a:r>
              <a:rPr dirty="0" sz="3700" spc="-459">
                <a:solidFill>
                  <a:srgbClr val="FFFFFF"/>
                </a:solidFill>
              </a:rPr>
              <a:t>OWNERSHIP</a:t>
            </a:r>
            <a:endParaRPr sz="3700"/>
          </a:p>
        </p:txBody>
      </p:sp>
      <p:sp>
        <p:nvSpPr>
          <p:cNvPr id="3" name="object 3" descr=""/>
          <p:cNvSpPr txBox="1"/>
          <p:nvPr/>
        </p:nvSpPr>
        <p:spPr>
          <a:xfrm>
            <a:off x="436025" y="1151848"/>
            <a:ext cx="4524375" cy="51308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times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heard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same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old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line: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spc="-145" i="1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dirty="0" sz="1400" spc="-145" b="1" i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140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 b="1" i="1">
                <a:solidFill>
                  <a:srgbClr val="FFFFFF"/>
                </a:solidFill>
                <a:latin typeface="Verdana"/>
                <a:cs typeface="Verdana"/>
              </a:rPr>
              <a:t>handful</a:t>
            </a:r>
            <a:r>
              <a:rPr dirty="0" sz="1400" spc="-135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 b="1" i="1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135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 b="1" i="1">
                <a:solidFill>
                  <a:srgbClr val="FFFFFF"/>
                </a:solidFill>
                <a:latin typeface="Verdana"/>
                <a:cs typeface="Verdana"/>
              </a:rPr>
              <a:t>wallets</a:t>
            </a:r>
            <a:r>
              <a:rPr dirty="0" sz="1400" spc="-135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 b="1" i="1">
                <a:solidFill>
                  <a:srgbClr val="FFFFFF"/>
                </a:solidFill>
                <a:latin typeface="Verdana"/>
                <a:cs typeface="Verdana"/>
              </a:rPr>
              <a:t>hold</a:t>
            </a:r>
            <a:r>
              <a:rPr dirty="0" sz="1400" spc="-135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 b="1" i="1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140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5" b="1" i="1">
                <a:solidFill>
                  <a:srgbClr val="FFFFFF"/>
                </a:solidFill>
                <a:latin typeface="Verdana"/>
                <a:cs typeface="Verdana"/>
              </a:rPr>
              <a:t>majority</a:t>
            </a:r>
            <a:r>
              <a:rPr dirty="0" sz="1400" spc="-135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 b="1" i="1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135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 b="1" i="1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dirty="0" sz="1400" spc="-135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 b="1" i="1">
                <a:solidFill>
                  <a:srgbClr val="FFFFFF"/>
                </a:solidFill>
                <a:latin typeface="Verdana"/>
                <a:cs typeface="Verdana"/>
              </a:rPr>
              <a:t>bitcoin!”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pc="-125"/>
              <a:t>It’s</a:t>
            </a:r>
            <a:r>
              <a:rPr dirty="0" spc="-75"/>
              <a:t> </a:t>
            </a:r>
            <a:r>
              <a:rPr dirty="0" spc="-85"/>
              <a:t>true,</a:t>
            </a:r>
            <a:r>
              <a:rPr dirty="0" spc="-70"/>
              <a:t> </a:t>
            </a:r>
            <a:r>
              <a:rPr dirty="0" spc="-60"/>
              <a:t>but</a:t>
            </a:r>
            <a:r>
              <a:rPr dirty="0" spc="-75"/>
              <a:t> </a:t>
            </a:r>
            <a:r>
              <a:rPr dirty="0" spc="-85"/>
              <a:t>there’s</a:t>
            </a:r>
            <a:r>
              <a:rPr dirty="0" spc="-70"/>
              <a:t> </a:t>
            </a:r>
            <a:r>
              <a:rPr dirty="0" spc="-65"/>
              <a:t>a</a:t>
            </a:r>
            <a:r>
              <a:rPr dirty="0" spc="-75"/>
              <a:t> </a:t>
            </a:r>
            <a:r>
              <a:rPr dirty="0" spc="-90"/>
              <a:t>key</a:t>
            </a:r>
            <a:r>
              <a:rPr dirty="0" spc="-70"/>
              <a:t> </a:t>
            </a:r>
            <a:r>
              <a:rPr dirty="0" spc="-55"/>
              <a:t>clarification</a:t>
            </a:r>
            <a:r>
              <a:rPr dirty="0" spc="-75"/>
              <a:t> </a:t>
            </a:r>
            <a:r>
              <a:rPr dirty="0" spc="-80"/>
              <a:t>missing.</a:t>
            </a:r>
            <a:r>
              <a:rPr dirty="0" spc="-70"/>
              <a:t> </a:t>
            </a:r>
            <a:r>
              <a:rPr dirty="0" spc="-10"/>
              <a:t>Those </a:t>
            </a:r>
            <a:r>
              <a:rPr dirty="0" spc="-85"/>
              <a:t>are</a:t>
            </a:r>
            <a:r>
              <a:rPr dirty="0" spc="-80"/>
              <a:t> </a:t>
            </a:r>
            <a:r>
              <a:rPr dirty="0" spc="-65"/>
              <a:t>generally</a:t>
            </a:r>
            <a:r>
              <a:rPr dirty="0" spc="-75"/>
              <a:t> </a:t>
            </a:r>
            <a:r>
              <a:rPr dirty="0" spc="-55"/>
              <a:t>wallets</a:t>
            </a:r>
            <a:r>
              <a:rPr dirty="0" spc="-80"/>
              <a:t> </a:t>
            </a:r>
            <a:r>
              <a:rPr dirty="0" spc="-10"/>
              <a:t>of</a:t>
            </a:r>
            <a:r>
              <a:rPr dirty="0" spc="-75"/>
              <a:t> </a:t>
            </a:r>
            <a:r>
              <a:rPr dirty="0" spc="-60"/>
              <a:t>exchanges,</a:t>
            </a:r>
            <a:r>
              <a:rPr dirty="0" spc="-80"/>
              <a:t> </a:t>
            </a:r>
            <a:r>
              <a:rPr dirty="0" spc="-40"/>
              <a:t>each</a:t>
            </a:r>
            <a:r>
              <a:rPr dirty="0" spc="-75"/>
              <a:t> </a:t>
            </a:r>
            <a:r>
              <a:rPr dirty="0" spc="-55"/>
              <a:t>with</a:t>
            </a:r>
            <a:r>
              <a:rPr dirty="0" spc="-80"/>
              <a:t> </a:t>
            </a:r>
            <a:r>
              <a:rPr dirty="0" spc="-45"/>
              <a:t>millions </a:t>
            </a:r>
            <a:r>
              <a:rPr dirty="0" spc="-10"/>
              <a:t>of</a:t>
            </a:r>
            <a:r>
              <a:rPr dirty="0" spc="-80"/>
              <a:t> </a:t>
            </a:r>
            <a:r>
              <a:rPr dirty="0" spc="-70"/>
              <a:t>customers.</a:t>
            </a:r>
            <a:r>
              <a:rPr dirty="0" spc="-80"/>
              <a:t> </a:t>
            </a:r>
            <a:r>
              <a:rPr dirty="0" spc="-165"/>
              <a:t>In</a:t>
            </a:r>
            <a:r>
              <a:rPr dirty="0" spc="-80"/>
              <a:t> an </a:t>
            </a:r>
            <a:r>
              <a:rPr dirty="0" spc="-55"/>
              <a:t>ideal</a:t>
            </a:r>
            <a:r>
              <a:rPr dirty="0" spc="-80"/>
              <a:t> </a:t>
            </a:r>
            <a:r>
              <a:rPr dirty="0" spc="-70"/>
              <a:t>world,</a:t>
            </a:r>
            <a:r>
              <a:rPr dirty="0" spc="-80"/>
              <a:t> </a:t>
            </a:r>
            <a:r>
              <a:rPr dirty="0" spc="-45"/>
              <a:t>people</a:t>
            </a:r>
            <a:r>
              <a:rPr dirty="0" spc="-80"/>
              <a:t> </a:t>
            </a:r>
            <a:r>
              <a:rPr dirty="0" spc="-70"/>
              <a:t>wouldn’t</a:t>
            </a:r>
            <a:r>
              <a:rPr dirty="0" spc="-80"/>
              <a:t> </a:t>
            </a:r>
            <a:r>
              <a:rPr dirty="0" spc="-10"/>
              <a:t>leave </a:t>
            </a:r>
            <a:r>
              <a:rPr dirty="0" spc="-65"/>
              <a:t>their</a:t>
            </a:r>
            <a:r>
              <a:rPr dirty="0" spc="-85"/>
              <a:t> </a:t>
            </a:r>
            <a:r>
              <a:rPr dirty="0" spc="-45"/>
              <a:t>bitcoin</a:t>
            </a:r>
            <a:r>
              <a:rPr dirty="0" spc="-80"/>
              <a:t> </a:t>
            </a:r>
            <a:r>
              <a:rPr dirty="0" spc="-60"/>
              <a:t>on</a:t>
            </a:r>
            <a:r>
              <a:rPr dirty="0" spc="-85"/>
              <a:t> </a:t>
            </a:r>
            <a:r>
              <a:rPr dirty="0" spc="-80"/>
              <a:t>an </a:t>
            </a:r>
            <a:r>
              <a:rPr dirty="0" spc="-70"/>
              <a:t>exchange,</a:t>
            </a:r>
            <a:r>
              <a:rPr dirty="0" spc="-85"/>
              <a:t> </a:t>
            </a:r>
            <a:r>
              <a:rPr dirty="0" spc="-60"/>
              <a:t>but</a:t>
            </a:r>
            <a:r>
              <a:rPr dirty="0" spc="-80"/>
              <a:t> </a:t>
            </a:r>
            <a:r>
              <a:rPr dirty="0" spc="-75"/>
              <a:t>that’s</a:t>
            </a:r>
            <a:r>
              <a:rPr dirty="0" spc="-85"/>
              <a:t> </a:t>
            </a:r>
            <a:r>
              <a:rPr dirty="0" spc="-65"/>
              <a:t>a</a:t>
            </a:r>
            <a:r>
              <a:rPr dirty="0" spc="-80"/>
              <a:t> </a:t>
            </a:r>
            <a:r>
              <a:rPr dirty="0" spc="-35"/>
              <a:t>topic</a:t>
            </a:r>
            <a:r>
              <a:rPr dirty="0" spc="-85"/>
              <a:t> </a:t>
            </a:r>
            <a:r>
              <a:rPr dirty="0" spc="-25"/>
              <a:t>for </a:t>
            </a:r>
            <a:r>
              <a:rPr dirty="0" spc="-65"/>
              <a:t>another</a:t>
            </a:r>
            <a:r>
              <a:rPr dirty="0" spc="-85"/>
              <a:t> </a:t>
            </a:r>
            <a:r>
              <a:rPr dirty="0" spc="-20"/>
              <a:t>day.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36025" y="3215842"/>
            <a:ext cx="4491990" cy="1252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single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address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may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contain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bitcoin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belonging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users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single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control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multiple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wallets.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fact,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best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practices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maintaining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privacy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include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avoiding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address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re-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use,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new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address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generated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receiving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transaction.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0975" y="820125"/>
            <a:ext cx="2203624" cy="4407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5412" y="3520450"/>
            <a:ext cx="440724" cy="4407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149925" y="1828025"/>
            <a:ext cx="1445895" cy="40068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dirty="0" sz="1400" spc="-10">
                <a:solidFill>
                  <a:srgbClr val="FCD94B"/>
                </a:solidFill>
                <a:latin typeface="Arial"/>
                <a:cs typeface="Arial"/>
                <a:hlinkClick r:id="rId4"/>
              </a:rPr>
              <a:t>bc1qspaszc5</a:t>
            </a:r>
            <a:r>
              <a:rPr dirty="0" sz="1400" spc="-10">
                <a:solidFill>
                  <a:srgbClr val="FCD94B"/>
                </a:solidFill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929574" y="1260724"/>
            <a:ext cx="1824989" cy="567690"/>
          </a:xfrm>
          <a:custGeom>
            <a:avLst/>
            <a:gdLst/>
            <a:ahLst/>
            <a:cxnLst/>
            <a:rect l="l" t="t" r="r" b="b"/>
            <a:pathLst>
              <a:path w="1824990" h="567689">
                <a:moveTo>
                  <a:pt x="0" y="0"/>
                </a:moveTo>
                <a:lnTo>
                  <a:pt x="943199" y="567299"/>
                </a:lnTo>
              </a:path>
              <a:path w="1824990" h="567689">
                <a:moveTo>
                  <a:pt x="502486" y="124"/>
                </a:moveTo>
                <a:lnTo>
                  <a:pt x="943187" y="567424"/>
                </a:lnTo>
              </a:path>
              <a:path w="1824990" h="567689">
                <a:moveTo>
                  <a:pt x="943212" y="124"/>
                </a:moveTo>
                <a:lnTo>
                  <a:pt x="943212" y="567424"/>
                </a:lnTo>
              </a:path>
              <a:path w="1824990" h="567689">
                <a:moveTo>
                  <a:pt x="1383937" y="124"/>
                </a:moveTo>
                <a:lnTo>
                  <a:pt x="943237" y="567424"/>
                </a:lnTo>
              </a:path>
              <a:path w="1824990" h="567689">
                <a:moveTo>
                  <a:pt x="1824662" y="124"/>
                </a:moveTo>
                <a:lnTo>
                  <a:pt x="943262" y="567424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052388" y="3390574"/>
            <a:ext cx="882015" cy="40068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dirty="0" sz="1400" spc="-10">
                <a:solidFill>
                  <a:srgbClr val="FCD94B"/>
                </a:solidFill>
                <a:latin typeface="Arial"/>
                <a:cs typeface="Arial"/>
                <a:hlinkClick r:id="rId4"/>
              </a:rPr>
              <a:t>bc1q</a:t>
            </a:r>
            <a:r>
              <a:rPr dirty="0" sz="1400" spc="-10">
                <a:solidFill>
                  <a:srgbClr val="FCD94B"/>
                </a:solidFill>
                <a:latin typeface="Arial"/>
                <a:cs typeface="Arial"/>
              </a:rPr>
              <a:t>s..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052444" y="3847174"/>
            <a:ext cx="882015" cy="40068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dirty="0" sz="1400" spc="-10">
                <a:solidFill>
                  <a:srgbClr val="FCD94B"/>
                </a:solidFill>
                <a:latin typeface="Arial"/>
                <a:cs typeface="Arial"/>
              </a:rPr>
              <a:t>bc1q7..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052500" y="2933974"/>
            <a:ext cx="882015" cy="40068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dirty="0" sz="1400" spc="-10">
                <a:solidFill>
                  <a:srgbClr val="FCD94B"/>
                </a:solidFill>
                <a:latin typeface="Arial"/>
                <a:cs typeface="Arial"/>
                <a:hlinkClick r:id="rId4"/>
              </a:rPr>
              <a:t>bc1q</a:t>
            </a:r>
            <a:r>
              <a:rPr dirty="0" sz="1400" spc="-10">
                <a:solidFill>
                  <a:srgbClr val="FCD94B"/>
                </a:solidFill>
                <a:latin typeface="Arial"/>
                <a:cs typeface="Arial"/>
              </a:rPr>
              <a:t>r..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052444" y="4303774"/>
            <a:ext cx="882015" cy="40068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dirty="0" sz="1400" spc="-10">
                <a:solidFill>
                  <a:srgbClr val="FCD94B"/>
                </a:solidFill>
                <a:latin typeface="Arial"/>
                <a:cs typeface="Arial"/>
              </a:rPr>
              <a:t>bc1qt..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226137" y="3134212"/>
            <a:ext cx="826769" cy="1370330"/>
          </a:xfrm>
          <a:custGeom>
            <a:avLst/>
            <a:gdLst/>
            <a:ahLst/>
            <a:cxnLst/>
            <a:rect l="l" t="t" r="r" b="b"/>
            <a:pathLst>
              <a:path w="826770" h="1370329">
                <a:moveTo>
                  <a:pt x="0" y="606599"/>
                </a:moveTo>
                <a:lnTo>
                  <a:pt x="826499" y="0"/>
                </a:lnTo>
              </a:path>
              <a:path w="826770" h="1370329">
                <a:moveTo>
                  <a:pt x="0" y="606599"/>
                </a:moveTo>
                <a:lnTo>
                  <a:pt x="826199" y="1369799"/>
                </a:lnTo>
              </a:path>
              <a:path w="826770" h="1370329">
                <a:moveTo>
                  <a:pt x="0" y="606599"/>
                </a:moveTo>
                <a:lnTo>
                  <a:pt x="826199" y="456599"/>
                </a:lnTo>
              </a:path>
              <a:path w="826770" h="1370329">
                <a:moveTo>
                  <a:pt x="0" y="606599"/>
                </a:moveTo>
                <a:lnTo>
                  <a:pt x="826199" y="913199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826585" y="423112"/>
            <a:ext cx="20205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users,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068008" y="2639325"/>
            <a:ext cx="224154" cy="224790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users,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addresses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802055" y="1833720"/>
            <a:ext cx="225425" cy="95313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78062" y="1257437"/>
            <a:ext cx="3049905" cy="3194050"/>
            <a:chOff x="5078062" y="1257437"/>
            <a:chExt cx="3049905" cy="3194050"/>
          </a:xfrm>
        </p:grpSpPr>
        <p:sp>
          <p:nvSpPr>
            <p:cNvPr id="3" name="object 3" descr=""/>
            <p:cNvSpPr/>
            <p:nvPr/>
          </p:nvSpPr>
          <p:spPr>
            <a:xfrm>
              <a:off x="5082825" y="1262199"/>
              <a:ext cx="3040380" cy="3184525"/>
            </a:xfrm>
            <a:custGeom>
              <a:avLst/>
              <a:gdLst/>
              <a:ahLst/>
              <a:cxnLst/>
              <a:rect l="l" t="t" r="r" b="b"/>
              <a:pathLst>
                <a:path w="3040379" h="3184525">
                  <a:moveTo>
                    <a:pt x="2835618" y="3184199"/>
                  </a:moveTo>
                  <a:lnTo>
                    <a:pt x="204281" y="3184199"/>
                  </a:lnTo>
                  <a:lnTo>
                    <a:pt x="157441" y="3178804"/>
                  </a:lnTo>
                  <a:lnTo>
                    <a:pt x="114443" y="3163436"/>
                  </a:lnTo>
                  <a:lnTo>
                    <a:pt x="76513" y="3139321"/>
                  </a:lnTo>
                  <a:lnTo>
                    <a:pt x="44878" y="3107686"/>
                  </a:lnTo>
                  <a:lnTo>
                    <a:pt x="20763" y="3069756"/>
                  </a:lnTo>
                  <a:lnTo>
                    <a:pt x="5395" y="3026758"/>
                  </a:lnTo>
                  <a:lnTo>
                    <a:pt x="0" y="2979918"/>
                  </a:lnTo>
                  <a:lnTo>
                    <a:pt x="0" y="204281"/>
                  </a:lnTo>
                  <a:lnTo>
                    <a:pt x="5395" y="157441"/>
                  </a:lnTo>
                  <a:lnTo>
                    <a:pt x="20763" y="114443"/>
                  </a:lnTo>
                  <a:lnTo>
                    <a:pt x="44878" y="76513"/>
                  </a:lnTo>
                  <a:lnTo>
                    <a:pt x="76513" y="44878"/>
                  </a:lnTo>
                  <a:lnTo>
                    <a:pt x="114443" y="20763"/>
                  </a:lnTo>
                  <a:lnTo>
                    <a:pt x="157441" y="5395"/>
                  </a:lnTo>
                  <a:lnTo>
                    <a:pt x="204281" y="0"/>
                  </a:lnTo>
                  <a:lnTo>
                    <a:pt x="2835618" y="0"/>
                  </a:lnTo>
                  <a:lnTo>
                    <a:pt x="2875658" y="3961"/>
                  </a:lnTo>
                  <a:lnTo>
                    <a:pt x="2913793" y="15550"/>
                  </a:lnTo>
                  <a:lnTo>
                    <a:pt x="2948954" y="34321"/>
                  </a:lnTo>
                  <a:lnTo>
                    <a:pt x="2980067" y="59832"/>
                  </a:lnTo>
                  <a:lnTo>
                    <a:pt x="3005578" y="90945"/>
                  </a:lnTo>
                  <a:lnTo>
                    <a:pt x="3024349" y="126106"/>
                  </a:lnTo>
                  <a:lnTo>
                    <a:pt x="3035938" y="164241"/>
                  </a:lnTo>
                  <a:lnTo>
                    <a:pt x="3039899" y="204281"/>
                  </a:lnTo>
                  <a:lnTo>
                    <a:pt x="3039899" y="2979918"/>
                  </a:lnTo>
                  <a:lnTo>
                    <a:pt x="3034504" y="3026758"/>
                  </a:lnTo>
                  <a:lnTo>
                    <a:pt x="3019136" y="3069756"/>
                  </a:lnTo>
                  <a:lnTo>
                    <a:pt x="2995021" y="3107686"/>
                  </a:lnTo>
                  <a:lnTo>
                    <a:pt x="2963386" y="3139321"/>
                  </a:lnTo>
                  <a:lnTo>
                    <a:pt x="2925456" y="3163436"/>
                  </a:lnTo>
                  <a:lnTo>
                    <a:pt x="2882458" y="3178804"/>
                  </a:lnTo>
                  <a:lnTo>
                    <a:pt x="2835618" y="3184199"/>
                  </a:lnTo>
                  <a:close/>
                </a:path>
              </a:pathLst>
            </a:custGeom>
            <a:solidFill>
              <a:srgbClr val="FCD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082825" y="1262199"/>
              <a:ext cx="3040380" cy="3184525"/>
            </a:xfrm>
            <a:custGeom>
              <a:avLst/>
              <a:gdLst/>
              <a:ahLst/>
              <a:cxnLst/>
              <a:rect l="l" t="t" r="r" b="b"/>
              <a:pathLst>
                <a:path w="3040379" h="3184525">
                  <a:moveTo>
                    <a:pt x="0" y="204281"/>
                  </a:moveTo>
                  <a:lnTo>
                    <a:pt x="5395" y="157441"/>
                  </a:lnTo>
                  <a:lnTo>
                    <a:pt x="20763" y="114443"/>
                  </a:lnTo>
                  <a:lnTo>
                    <a:pt x="44878" y="76513"/>
                  </a:lnTo>
                  <a:lnTo>
                    <a:pt x="76513" y="44878"/>
                  </a:lnTo>
                  <a:lnTo>
                    <a:pt x="114443" y="20763"/>
                  </a:lnTo>
                  <a:lnTo>
                    <a:pt x="157441" y="5395"/>
                  </a:lnTo>
                  <a:lnTo>
                    <a:pt x="204281" y="0"/>
                  </a:lnTo>
                  <a:lnTo>
                    <a:pt x="2835618" y="0"/>
                  </a:lnTo>
                  <a:lnTo>
                    <a:pt x="2875658" y="3961"/>
                  </a:lnTo>
                  <a:lnTo>
                    <a:pt x="2913793" y="15550"/>
                  </a:lnTo>
                  <a:lnTo>
                    <a:pt x="2948954" y="34321"/>
                  </a:lnTo>
                  <a:lnTo>
                    <a:pt x="2980067" y="59832"/>
                  </a:lnTo>
                  <a:lnTo>
                    <a:pt x="3005578" y="90945"/>
                  </a:lnTo>
                  <a:lnTo>
                    <a:pt x="3024349" y="126106"/>
                  </a:lnTo>
                  <a:lnTo>
                    <a:pt x="3035938" y="164241"/>
                  </a:lnTo>
                  <a:lnTo>
                    <a:pt x="3039899" y="204281"/>
                  </a:lnTo>
                  <a:lnTo>
                    <a:pt x="3039899" y="2979918"/>
                  </a:lnTo>
                  <a:lnTo>
                    <a:pt x="3034504" y="3026758"/>
                  </a:lnTo>
                  <a:lnTo>
                    <a:pt x="3019136" y="3069756"/>
                  </a:lnTo>
                  <a:lnTo>
                    <a:pt x="2995021" y="3107686"/>
                  </a:lnTo>
                  <a:lnTo>
                    <a:pt x="2963386" y="3139321"/>
                  </a:lnTo>
                  <a:lnTo>
                    <a:pt x="2925456" y="3163436"/>
                  </a:lnTo>
                  <a:lnTo>
                    <a:pt x="2882458" y="3178804"/>
                  </a:lnTo>
                  <a:lnTo>
                    <a:pt x="2835618" y="3184199"/>
                  </a:lnTo>
                  <a:lnTo>
                    <a:pt x="204281" y="3184199"/>
                  </a:lnTo>
                  <a:lnTo>
                    <a:pt x="157441" y="3178804"/>
                  </a:lnTo>
                  <a:lnTo>
                    <a:pt x="114443" y="3163436"/>
                  </a:lnTo>
                  <a:lnTo>
                    <a:pt x="76513" y="3139321"/>
                  </a:lnTo>
                  <a:lnTo>
                    <a:pt x="44878" y="3107686"/>
                  </a:lnTo>
                  <a:lnTo>
                    <a:pt x="20763" y="3069756"/>
                  </a:lnTo>
                  <a:lnTo>
                    <a:pt x="5395" y="3026758"/>
                  </a:lnTo>
                  <a:lnTo>
                    <a:pt x="0" y="2979918"/>
                  </a:lnTo>
                  <a:lnTo>
                    <a:pt x="0" y="20428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371125" y="1676799"/>
              <a:ext cx="2463800" cy="2355215"/>
            </a:xfrm>
            <a:custGeom>
              <a:avLst/>
              <a:gdLst/>
              <a:ahLst/>
              <a:cxnLst/>
              <a:rect l="l" t="t" r="r" b="b"/>
              <a:pathLst>
                <a:path w="2463800" h="2355215">
                  <a:moveTo>
                    <a:pt x="0" y="1177499"/>
                  </a:moveTo>
                  <a:lnTo>
                    <a:pt x="977" y="1130141"/>
                  </a:lnTo>
                  <a:lnTo>
                    <a:pt x="3887" y="1083257"/>
                  </a:lnTo>
                  <a:lnTo>
                    <a:pt x="8691" y="1036883"/>
                  </a:lnTo>
                  <a:lnTo>
                    <a:pt x="15353" y="991054"/>
                  </a:lnTo>
                  <a:lnTo>
                    <a:pt x="23836" y="945806"/>
                  </a:lnTo>
                  <a:lnTo>
                    <a:pt x="34103" y="901172"/>
                  </a:lnTo>
                  <a:lnTo>
                    <a:pt x="46117" y="857190"/>
                  </a:lnTo>
                  <a:lnTo>
                    <a:pt x="59843" y="813892"/>
                  </a:lnTo>
                  <a:lnTo>
                    <a:pt x="75242" y="771316"/>
                  </a:lnTo>
                  <a:lnTo>
                    <a:pt x="92278" y="729496"/>
                  </a:lnTo>
                  <a:lnTo>
                    <a:pt x="110915" y="688467"/>
                  </a:lnTo>
                  <a:lnTo>
                    <a:pt x="131115" y="648265"/>
                  </a:lnTo>
                  <a:lnTo>
                    <a:pt x="152841" y="608924"/>
                  </a:lnTo>
                  <a:lnTo>
                    <a:pt x="176058" y="570480"/>
                  </a:lnTo>
                  <a:lnTo>
                    <a:pt x="200728" y="532968"/>
                  </a:lnTo>
                  <a:lnTo>
                    <a:pt x="226814" y="496423"/>
                  </a:lnTo>
                  <a:lnTo>
                    <a:pt x="254279" y="460880"/>
                  </a:lnTo>
                  <a:lnTo>
                    <a:pt x="283088" y="426375"/>
                  </a:lnTo>
                  <a:lnTo>
                    <a:pt x="313202" y="392942"/>
                  </a:lnTo>
                  <a:lnTo>
                    <a:pt x="344585" y="360617"/>
                  </a:lnTo>
                  <a:lnTo>
                    <a:pt x="377201" y="329435"/>
                  </a:lnTo>
                  <a:lnTo>
                    <a:pt x="411012" y="299432"/>
                  </a:lnTo>
                  <a:lnTo>
                    <a:pt x="445982" y="270642"/>
                  </a:lnTo>
                  <a:lnTo>
                    <a:pt x="482075" y="243100"/>
                  </a:lnTo>
                  <a:lnTo>
                    <a:pt x="519252" y="216842"/>
                  </a:lnTo>
                  <a:lnTo>
                    <a:pt x="557477" y="191903"/>
                  </a:lnTo>
                  <a:lnTo>
                    <a:pt x="596715" y="168318"/>
                  </a:lnTo>
                  <a:lnTo>
                    <a:pt x="636927" y="146122"/>
                  </a:lnTo>
                  <a:lnTo>
                    <a:pt x="678077" y="125350"/>
                  </a:lnTo>
                  <a:lnTo>
                    <a:pt x="720128" y="106038"/>
                  </a:lnTo>
                  <a:lnTo>
                    <a:pt x="763044" y="88221"/>
                  </a:lnTo>
                  <a:lnTo>
                    <a:pt x="806787" y="71934"/>
                  </a:lnTo>
                  <a:lnTo>
                    <a:pt x="851321" y="57212"/>
                  </a:lnTo>
                  <a:lnTo>
                    <a:pt x="896609" y="44090"/>
                  </a:lnTo>
                  <a:lnTo>
                    <a:pt x="942615" y="32603"/>
                  </a:lnTo>
                  <a:lnTo>
                    <a:pt x="989301" y="22788"/>
                  </a:lnTo>
                  <a:lnTo>
                    <a:pt x="1036630" y="14678"/>
                  </a:lnTo>
                  <a:lnTo>
                    <a:pt x="1084567" y="8309"/>
                  </a:lnTo>
                  <a:lnTo>
                    <a:pt x="1133073" y="3716"/>
                  </a:lnTo>
                  <a:lnTo>
                    <a:pt x="1182113" y="934"/>
                  </a:lnTo>
                  <a:lnTo>
                    <a:pt x="1231649" y="0"/>
                  </a:lnTo>
                  <a:lnTo>
                    <a:pt x="1283105" y="1026"/>
                  </a:lnTo>
                  <a:lnTo>
                    <a:pt x="1334278" y="4091"/>
                  </a:lnTo>
                  <a:lnTo>
                    <a:pt x="1385108" y="9171"/>
                  </a:lnTo>
                  <a:lnTo>
                    <a:pt x="1435535" y="16240"/>
                  </a:lnTo>
                  <a:lnTo>
                    <a:pt x="1485499" y="25276"/>
                  </a:lnTo>
                  <a:lnTo>
                    <a:pt x="1534938" y="36254"/>
                  </a:lnTo>
                  <a:lnTo>
                    <a:pt x="1583794" y="49151"/>
                  </a:lnTo>
                  <a:lnTo>
                    <a:pt x="1632005" y="63943"/>
                  </a:lnTo>
                  <a:lnTo>
                    <a:pt x="1679511" y="80606"/>
                  </a:lnTo>
                  <a:lnTo>
                    <a:pt x="1726253" y="99116"/>
                  </a:lnTo>
                  <a:lnTo>
                    <a:pt x="1772169" y="119449"/>
                  </a:lnTo>
                  <a:lnTo>
                    <a:pt x="1817200" y="141581"/>
                  </a:lnTo>
                  <a:lnTo>
                    <a:pt x="1861285" y="165488"/>
                  </a:lnTo>
                  <a:lnTo>
                    <a:pt x="1904364" y="191148"/>
                  </a:lnTo>
                  <a:lnTo>
                    <a:pt x="1946376" y="218534"/>
                  </a:lnTo>
                  <a:lnTo>
                    <a:pt x="1987262" y="247625"/>
                  </a:lnTo>
                  <a:lnTo>
                    <a:pt x="2026961" y="278396"/>
                  </a:lnTo>
                  <a:lnTo>
                    <a:pt x="2065413" y="310822"/>
                  </a:lnTo>
                  <a:lnTo>
                    <a:pt x="2102557" y="344881"/>
                  </a:lnTo>
                  <a:lnTo>
                    <a:pt x="2138182" y="380392"/>
                  </a:lnTo>
                  <a:lnTo>
                    <a:pt x="2172100" y="417154"/>
                  </a:lnTo>
                  <a:lnTo>
                    <a:pt x="2204286" y="455107"/>
                  </a:lnTo>
                  <a:lnTo>
                    <a:pt x="2234714" y="494196"/>
                  </a:lnTo>
                  <a:lnTo>
                    <a:pt x="2263361" y="534361"/>
                  </a:lnTo>
                  <a:lnTo>
                    <a:pt x="2290200" y="575546"/>
                  </a:lnTo>
                  <a:lnTo>
                    <a:pt x="2315207" y="617693"/>
                  </a:lnTo>
                  <a:lnTo>
                    <a:pt x="2338357" y="660744"/>
                  </a:lnTo>
                  <a:lnTo>
                    <a:pt x="2359625" y="704642"/>
                  </a:lnTo>
                  <a:lnTo>
                    <a:pt x="2378986" y="749328"/>
                  </a:lnTo>
                  <a:lnTo>
                    <a:pt x="2396415" y="794746"/>
                  </a:lnTo>
                  <a:lnTo>
                    <a:pt x="2411887" y="840837"/>
                  </a:lnTo>
                  <a:lnTo>
                    <a:pt x="2425378" y="887545"/>
                  </a:lnTo>
                  <a:lnTo>
                    <a:pt x="2436861" y="934811"/>
                  </a:lnTo>
                  <a:lnTo>
                    <a:pt x="2446312" y="982578"/>
                  </a:lnTo>
                  <a:lnTo>
                    <a:pt x="2453707" y="1030788"/>
                  </a:lnTo>
                  <a:lnTo>
                    <a:pt x="2459019" y="1079383"/>
                  </a:lnTo>
                  <a:lnTo>
                    <a:pt x="2462225" y="1128306"/>
                  </a:lnTo>
                  <a:lnTo>
                    <a:pt x="2463299" y="1177499"/>
                  </a:lnTo>
                  <a:lnTo>
                    <a:pt x="2462322" y="1224858"/>
                  </a:lnTo>
                  <a:lnTo>
                    <a:pt x="2459412" y="1271742"/>
                  </a:lnTo>
                  <a:lnTo>
                    <a:pt x="2454608" y="1318116"/>
                  </a:lnTo>
                  <a:lnTo>
                    <a:pt x="2447946" y="1363945"/>
                  </a:lnTo>
                  <a:lnTo>
                    <a:pt x="2439463" y="1409193"/>
                  </a:lnTo>
                  <a:lnTo>
                    <a:pt x="2429196" y="1453827"/>
                  </a:lnTo>
                  <a:lnTo>
                    <a:pt x="2417182" y="1497809"/>
                  </a:lnTo>
                  <a:lnTo>
                    <a:pt x="2403456" y="1541107"/>
                  </a:lnTo>
                  <a:lnTo>
                    <a:pt x="2388057" y="1583683"/>
                  </a:lnTo>
                  <a:lnTo>
                    <a:pt x="2371021" y="1625503"/>
                  </a:lnTo>
                  <a:lnTo>
                    <a:pt x="2352384" y="1666532"/>
                  </a:lnTo>
                  <a:lnTo>
                    <a:pt x="2332184" y="1706734"/>
                  </a:lnTo>
                  <a:lnTo>
                    <a:pt x="2310458" y="1746075"/>
                  </a:lnTo>
                  <a:lnTo>
                    <a:pt x="2287241" y="1784519"/>
                  </a:lnTo>
                  <a:lnTo>
                    <a:pt x="2262571" y="1822031"/>
                  </a:lnTo>
                  <a:lnTo>
                    <a:pt x="2236485" y="1858576"/>
                  </a:lnTo>
                  <a:lnTo>
                    <a:pt x="2209020" y="1894119"/>
                  </a:lnTo>
                  <a:lnTo>
                    <a:pt x="2180212" y="1928624"/>
                  </a:lnTo>
                  <a:lnTo>
                    <a:pt x="2150097" y="1962057"/>
                  </a:lnTo>
                  <a:lnTo>
                    <a:pt x="2118714" y="1994382"/>
                  </a:lnTo>
                  <a:lnTo>
                    <a:pt x="2086098" y="2025564"/>
                  </a:lnTo>
                  <a:lnTo>
                    <a:pt x="2052287" y="2055567"/>
                  </a:lnTo>
                  <a:lnTo>
                    <a:pt x="2017317" y="2084357"/>
                  </a:lnTo>
                  <a:lnTo>
                    <a:pt x="1981225" y="2111899"/>
                  </a:lnTo>
                  <a:lnTo>
                    <a:pt x="1944047" y="2138157"/>
                  </a:lnTo>
                  <a:lnTo>
                    <a:pt x="1905822" y="2163096"/>
                  </a:lnTo>
                  <a:lnTo>
                    <a:pt x="1866585" y="2186681"/>
                  </a:lnTo>
                  <a:lnTo>
                    <a:pt x="1826373" y="2208877"/>
                  </a:lnTo>
                  <a:lnTo>
                    <a:pt x="1785222" y="2229649"/>
                  </a:lnTo>
                  <a:lnTo>
                    <a:pt x="1743171" y="2248961"/>
                  </a:lnTo>
                  <a:lnTo>
                    <a:pt x="1700256" y="2266778"/>
                  </a:lnTo>
                  <a:lnTo>
                    <a:pt x="1656512" y="2283065"/>
                  </a:lnTo>
                  <a:lnTo>
                    <a:pt x="1611978" y="2297787"/>
                  </a:lnTo>
                  <a:lnTo>
                    <a:pt x="1566690" y="2310909"/>
                  </a:lnTo>
                  <a:lnTo>
                    <a:pt x="1520684" y="2322396"/>
                  </a:lnTo>
                  <a:lnTo>
                    <a:pt x="1473998" y="2332211"/>
                  </a:lnTo>
                  <a:lnTo>
                    <a:pt x="1426669" y="2340321"/>
                  </a:lnTo>
                  <a:lnTo>
                    <a:pt x="1378732" y="2346690"/>
                  </a:lnTo>
                  <a:lnTo>
                    <a:pt x="1330226" y="2351283"/>
                  </a:lnTo>
                  <a:lnTo>
                    <a:pt x="1281186" y="2354065"/>
                  </a:lnTo>
                  <a:lnTo>
                    <a:pt x="1231649" y="2354999"/>
                  </a:lnTo>
                  <a:lnTo>
                    <a:pt x="1182113" y="2354065"/>
                  </a:lnTo>
                  <a:lnTo>
                    <a:pt x="1133073" y="2351283"/>
                  </a:lnTo>
                  <a:lnTo>
                    <a:pt x="1084567" y="2346690"/>
                  </a:lnTo>
                  <a:lnTo>
                    <a:pt x="1036630" y="2340321"/>
                  </a:lnTo>
                  <a:lnTo>
                    <a:pt x="989301" y="2332211"/>
                  </a:lnTo>
                  <a:lnTo>
                    <a:pt x="942615" y="2322396"/>
                  </a:lnTo>
                  <a:lnTo>
                    <a:pt x="896609" y="2310909"/>
                  </a:lnTo>
                  <a:lnTo>
                    <a:pt x="851321" y="2297787"/>
                  </a:lnTo>
                  <a:lnTo>
                    <a:pt x="806787" y="2283065"/>
                  </a:lnTo>
                  <a:lnTo>
                    <a:pt x="763044" y="2266778"/>
                  </a:lnTo>
                  <a:lnTo>
                    <a:pt x="720128" y="2248961"/>
                  </a:lnTo>
                  <a:lnTo>
                    <a:pt x="678077" y="2229649"/>
                  </a:lnTo>
                  <a:lnTo>
                    <a:pt x="636927" y="2208877"/>
                  </a:lnTo>
                  <a:lnTo>
                    <a:pt x="596715" y="2186681"/>
                  </a:lnTo>
                  <a:lnTo>
                    <a:pt x="557477" y="2163096"/>
                  </a:lnTo>
                  <a:lnTo>
                    <a:pt x="519252" y="2138157"/>
                  </a:lnTo>
                  <a:lnTo>
                    <a:pt x="482075" y="2111899"/>
                  </a:lnTo>
                  <a:lnTo>
                    <a:pt x="445982" y="2084357"/>
                  </a:lnTo>
                  <a:lnTo>
                    <a:pt x="411012" y="2055567"/>
                  </a:lnTo>
                  <a:lnTo>
                    <a:pt x="377201" y="2025564"/>
                  </a:lnTo>
                  <a:lnTo>
                    <a:pt x="344585" y="1994382"/>
                  </a:lnTo>
                  <a:lnTo>
                    <a:pt x="313202" y="1962057"/>
                  </a:lnTo>
                  <a:lnTo>
                    <a:pt x="283088" y="1928624"/>
                  </a:lnTo>
                  <a:lnTo>
                    <a:pt x="254279" y="1894119"/>
                  </a:lnTo>
                  <a:lnTo>
                    <a:pt x="226814" y="1858576"/>
                  </a:lnTo>
                  <a:lnTo>
                    <a:pt x="200728" y="1822031"/>
                  </a:lnTo>
                  <a:lnTo>
                    <a:pt x="176058" y="1784519"/>
                  </a:lnTo>
                  <a:lnTo>
                    <a:pt x="152841" y="1746075"/>
                  </a:lnTo>
                  <a:lnTo>
                    <a:pt x="131115" y="1706734"/>
                  </a:lnTo>
                  <a:lnTo>
                    <a:pt x="110915" y="1666532"/>
                  </a:lnTo>
                  <a:lnTo>
                    <a:pt x="92278" y="1625503"/>
                  </a:lnTo>
                  <a:lnTo>
                    <a:pt x="75242" y="1583683"/>
                  </a:lnTo>
                  <a:lnTo>
                    <a:pt x="59843" y="1541107"/>
                  </a:lnTo>
                  <a:lnTo>
                    <a:pt x="46117" y="1497809"/>
                  </a:lnTo>
                  <a:lnTo>
                    <a:pt x="34103" y="1453827"/>
                  </a:lnTo>
                  <a:lnTo>
                    <a:pt x="23836" y="1409193"/>
                  </a:lnTo>
                  <a:lnTo>
                    <a:pt x="15353" y="1363945"/>
                  </a:lnTo>
                  <a:lnTo>
                    <a:pt x="8691" y="1318116"/>
                  </a:lnTo>
                  <a:lnTo>
                    <a:pt x="3887" y="1271742"/>
                  </a:lnTo>
                  <a:lnTo>
                    <a:pt x="977" y="1224858"/>
                  </a:lnTo>
                  <a:lnTo>
                    <a:pt x="0" y="1177499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17352" y="1608480"/>
              <a:ext cx="2339340" cy="2527935"/>
            </a:xfrm>
            <a:custGeom>
              <a:avLst/>
              <a:gdLst/>
              <a:ahLst/>
              <a:cxnLst/>
              <a:rect l="l" t="t" r="r" b="b"/>
              <a:pathLst>
                <a:path w="2339340" h="2527935">
                  <a:moveTo>
                    <a:pt x="0" y="0"/>
                  </a:moveTo>
                  <a:lnTo>
                    <a:pt x="2339144" y="252763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3105" y="1480803"/>
              <a:ext cx="163355" cy="16335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7389" y="4100441"/>
              <a:ext cx="163354" cy="16335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57240" y="1608515"/>
              <a:ext cx="2315845" cy="2503805"/>
            </a:xfrm>
            <a:custGeom>
              <a:avLst/>
              <a:gdLst/>
              <a:ahLst/>
              <a:cxnLst/>
              <a:rect l="l" t="t" r="r" b="b"/>
              <a:pathLst>
                <a:path w="2315845" h="2503804">
                  <a:moveTo>
                    <a:pt x="2315219" y="0"/>
                  </a:moveTo>
                  <a:lnTo>
                    <a:pt x="0" y="250356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3336" y="1480824"/>
              <a:ext cx="163353" cy="16335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3010" y="4076422"/>
              <a:ext cx="163353" cy="163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795850" y="2066050"/>
              <a:ext cx="1638300" cy="1612900"/>
            </a:xfrm>
            <a:custGeom>
              <a:avLst/>
              <a:gdLst/>
              <a:ahLst/>
              <a:cxnLst/>
              <a:rect l="l" t="t" r="r" b="b"/>
              <a:pathLst>
                <a:path w="1638300" h="1612900">
                  <a:moveTo>
                    <a:pt x="0" y="806249"/>
                  </a:moveTo>
                  <a:lnTo>
                    <a:pt x="1390" y="758876"/>
                  </a:lnTo>
                  <a:lnTo>
                    <a:pt x="5510" y="712224"/>
                  </a:lnTo>
                  <a:lnTo>
                    <a:pt x="12282" y="666368"/>
                  </a:lnTo>
                  <a:lnTo>
                    <a:pt x="21630" y="621384"/>
                  </a:lnTo>
                  <a:lnTo>
                    <a:pt x="33477" y="577348"/>
                  </a:lnTo>
                  <a:lnTo>
                    <a:pt x="47746" y="534335"/>
                  </a:lnTo>
                  <a:lnTo>
                    <a:pt x="64361" y="492421"/>
                  </a:lnTo>
                  <a:lnTo>
                    <a:pt x="83244" y="451681"/>
                  </a:lnTo>
                  <a:lnTo>
                    <a:pt x="104318" y="412192"/>
                  </a:lnTo>
                  <a:lnTo>
                    <a:pt x="127508" y="374028"/>
                  </a:lnTo>
                  <a:lnTo>
                    <a:pt x="152736" y="337266"/>
                  </a:lnTo>
                  <a:lnTo>
                    <a:pt x="179925" y="301981"/>
                  </a:lnTo>
                  <a:lnTo>
                    <a:pt x="208998" y="268249"/>
                  </a:lnTo>
                  <a:lnTo>
                    <a:pt x="239879" y="236145"/>
                  </a:lnTo>
                  <a:lnTo>
                    <a:pt x="272491" y="205744"/>
                  </a:lnTo>
                  <a:lnTo>
                    <a:pt x="306757" y="177124"/>
                  </a:lnTo>
                  <a:lnTo>
                    <a:pt x="342600" y="150358"/>
                  </a:lnTo>
                  <a:lnTo>
                    <a:pt x="379943" y="125523"/>
                  </a:lnTo>
                  <a:lnTo>
                    <a:pt x="418710" y="102694"/>
                  </a:lnTo>
                  <a:lnTo>
                    <a:pt x="458824" y="81948"/>
                  </a:lnTo>
                  <a:lnTo>
                    <a:pt x="500208" y="63359"/>
                  </a:lnTo>
                  <a:lnTo>
                    <a:pt x="542785" y="47003"/>
                  </a:lnTo>
                  <a:lnTo>
                    <a:pt x="586478" y="32956"/>
                  </a:lnTo>
                  <a:lnTo>
                    <a:pt x="631210" y="21293"/>
                  </a:lnTo>
                  <a:lnTo>
                    <a:pt x="676906" y="12091"/>
                  </a:lnTo>
                  <a:lnTo>
                    <a:pt x="723487" y="5424"/>
                  </a:lnTo>
                  <a:lnTo>
                    <a:pt x="770877" y="1368"/>
                  </a:lnTo>
                  <a:lnTo>
                    <a:pt x="818999" y="0"/>
                  </a:lnTo>
                  <a:lnTo>
                    <a:pt x="868947" y="1499"/>
                  </a:lnTo>
                  <a:lnTo>
                    <a:pt x="918453" y="5963"/>
                  </a:lnTo>
                  <a:lnTo>
                    <a:pt x="967393" y="13341"/>
                  </a:lnTo>
                  <a:lnTo>
                    <a:pt x="1015641" y="23581"/>
                  </a:lnTo>
                  <a:lnTo>
                    <a:pt x="1063074" y="36633"/>
                  </a:lnTo>
                  <a:lnTo>
                    <a:pt x="1109564" y="52446"/>
                  </a:lnTo>
                  <a:lnTo>
                    <a:pt x="1154988" y="70968"/>
                  </a:lnTo>
                  <a:lnTo>
                    <a:pt x="1199220" y="92149"/>
                  </a:lnTo>
                  <a:lnTo>
                    <a:pt x="1242134" y="115937"/>
                  </a:lnTo>
                  <a:lnTo>
                    <a:pt x="1283607" y="142282"/>
                  </a:lnTo>
                  <a:lnTo>
                    <a:pt x="1323512" y="171132"/>
                  </a:lnTo>
                  <a:lnTo>
                    <a:pt x="1361725" y="202437"/>
                  </a:lnTo>
                  <a:lnTo>
                    <a:pt x="1398119" y="236145"/>
                  </a:lnTo>
                  <a:lnTo>
                    <a:pt x="1432361" y="271973"/>
                  </a:lnTo>
                  <a:lnTo>
                    <a:pt x="1464160" y="309591"/>
                  </a:lnTo>
                  <a:lnTo>
                    <a:pt x="1493467" y="348875"/>
                  </a:lnTo>
                  <a:lnTo>
                    <a:pt x="1520228" y="389702"/>
                  </a:lnTo>
                  <a:lnTo>
                    <a:pt x="1544393" y="431948"/>
                  </a:lnTo>
                  <a:lnTo>
                    <a:pt x="1565908" y="475492"/>
                  </a:lnTo>
                  <a:lnTo>
                    <a:pt x="1584723" y="520208"/>
                  </a:lnTo>
                  <a:lnTo>
                    <a:pt x="1600786" y="565975"/>
                  </a:lnTo>
                  <a:lnTo>
                    <a:pt x="1614045" y="612669"/>
                  </a:lnTo>
                  <a:lnTo>
                    <a:pt x="1624447" y="660166"/>
                  </a:lnTo>
                  <a:lnTo>
                    <a:pt x="1631942" y="708344"/>
                  </a:lnTo>
                  <a:lnTo>
                    <a:pt x="1636476" y="757080"/>
                  </a:lnTo>
                  <a:lnTo>
                    <a:pt x="1637999" y="806249"/>
                  </a:lnTo>
                  <a:lnTo>
                    <a:pt x="1636609" y="853623"/>
                  </a:lnTo>
                  <a:lnTo>
                    <a:pt x="1632489" y="900275"/>
                  </a:lnTo>
                  <a:lnTo>
                    <a:pt x="1625717" y="946131"/>
                  </a:lnTo>
                  <a:lnTo>
                    <a:pt x="1616369" y="991115"/>
                  </a:lnTo>
                  <a:lnTo>
                    <a:pt x="1604522" y="1035152"/>
                  </a:lnTo>
                  <a:lnTo>
                    <a:pt x="1590253" y="1078164"/>
                  </a:lnTo>
                  <a:lnTo>
                    <a:pt x="1573638" y="1120078"/>
                  </a:lnTo>
                  <a:lnTo>
                    <a:pt x="1554755" y="1160818"/>
                  </a:lnTo>
                  <a:lnTo>
                    <a:pt x="1533681" y="1200307"/>
                  </a:lnTo>
                  <a:lnTo>
                    <a:pt x="1510491" y="1238471"/>
                  </a:lnTo>
                  <a:lnTo>
                    <a:pt x="1485263" y="1275233"/>
                  </a:lnTo>
                  <a:lnTo>
                    <a:pt x="1458074" y="1310518"/>
                  </a:lnTo>
                  <a:lnTo>
                    <a:pt x="1429001" y="1344250"/>
                  </a:lnTo>
                  <a:lnTo>
                    <a:pt x="1398120" y="1376354"/>
                  </a:lnTo>
                  <a:lnTo>
                    <a:pt x="1365508" y="1406755"/>
                  </a:lnTo>
                  <a:lnTo>
                    <a:pt x="1331242" y="1435375"/>
                  </a:lnTo>
                  <a:lnTo>
                    <a:pt x="1295399" y="1462141"/>
                  </a:lnTo>
                  <a:lnTo>
                    <a:pt x="1258056" y="1486976"/>
                  </a:lnTo>
                  <a:lnTo>
                    <a:pt x="1219289" y="1509805"/>
                  </a:lnTo>
                  <a:lnTo>
                    <a:pt x="1179175" y="1530551"/>
                  </a:lnTo>
                  <a:lnTo>
                    <a:pt x="1137791" y="1549140"/>
                  </a:lnTo>
                  <a:lnTo>
                    <a:pt x="1095214" y="1565496"/>
                  </a:lnTo>
                  <a:lnTo>
                    <a:pt x="1051521" y="1579543"/>
                  </a:lnTo>
                  <a:lnTo>
                    <a:pt x="1006789" y="1591206"/>
                  </a:lnTo>
                  <a:lnTo>
                    <a:pt x="961093" y="1600408"/>
                  </a:lnTo>
                  <a:lnTo>
                    <a:pt x="914512" y="1607075"/>
                  </a:lnTo>
                  <a:lnTo>
                    <a:pt x="867122" y="1611131"/>
                  </a:lnTo>
                  <a:lnTo>
                    <a:pt x="818999" y="1612499"/>
                  </a:lnTo>
                  <a:lnTo>
                    <a:pt x="770877" y="1611131"/>
                  </a:lnTo>
                  <a:lnTo>
                    <a:pt x="723487" y="1607075"/>
                  </a:lnTo>
                  <a:lnTo>
                    <a:pt x="676906" y="1600408"/>
                  </a:lnTo>
                  <a:lnTo>
                    <a:pt x="631210" y="1591206"/>
                  </a:lnTo>
                  <a:lnTo>
                    <a:pt x="586478" y="1579543"/>
                  </a:lnTo>
                  <a:lnTo>
                    <a:pt x="542785" y="1565496"/>
                  </a:lnTo>
                  <a:lnTo>
                    <a:pt x="500208" y="1549140"/>
                  </a:lnTo>
                  <a:lnTo>
                    <a:pt x="458824" y="1530551"/>
                  </a:lnTo>
                  <a:lnTo>
                    <a:pt x="418710" y="1509805"/>
                  </a:lnTo>
                  <a:lnTo>
                    <a:pt x="379943" y="1486976"/>
                  </a:lnTo>
                  <a:lnTo>
                    <a:pt x="342600" y="1462141"/>
                  </a:lnTo>
                  <a:lnTo>
                    <a:pt x="306757" y="1435375"/>
                  </a:lnTo>
                  <a:lnTo>
                    <a:pt x="272491" y="1406755"/>
                  </a:lnTo>
                  <a:lnTo>
                    <a:pt x="239879" y="1376354"/>
                  </a:lnTo>
                  <a:lnTo>
                    <a:pt x="208998" y="1344250"/>
                  </a:lnTo>
                  <a:lnTo>
                    <a:pt x="179925" y="1310518"/>
                  </a:lnTo>
                  <a:lnTo>
                    <a:pt x="152736" y="1275233"/>
                  </a:lnTo>
                  <a:lnTo>
                    <a:pt x="127508" y="1238471"/>
                  </a:lnTo>
                  <a:lnTo>
                    <a:pt x="104318" y="1200307"/>
                  </a:lnTo>
                  <a:lnTo>
                    <a:pt x="83244" y="1160818"/>
                  </a:lnTo>
                  <a:lnTo>
                    <a:pt x="64361" y="1120078"/>
                  </a:lnTo>
                  <a:lnTo>
                    <a:pt x="47746" y="1078164"/>
                  </a:lnTo>
                  <a:lnTo>
                    <a:pt x="33477" y="1035152"/>
                  </a:lnTo>
                  <a:lnTo>
                    <a:pt x="21630" y="991115"/>
                  </a:lnTo>
                  <a:lnTo>
                    <a:pt x="12282" y="946131"/>
                  </a:lnTo>
                  <a:lnTo>
                    <a:pt x="5510" y="900275"/>
                  </a:lnTo>
                  <a:lnTo>
                    <a:pt x="1390" y="853623"/>
                  </a:lnTo>
                  <a:lnTo>
                    <a:pt x="0" y="806249"/>
                  </a:lnTo>
                  <a:close/>
                </a:path>
                <a:path w="1638300" h="1612900">
                  <a:moveTo>
                    <a:pt x="326474" y="788249"/>
                  </a:moveTo>
                  <a:lnTo>
                    <a:pt x="328955" y="740890"/>
                  </a:lnTo>
                  <a:lnTo>
                    <a:pt x="336236" y="694899"/>
                  </a:lnTo>
                  <a:lnTo>
                    <a:pt x="348075" y="650508"/>
                  </a:lnTo>
                  <a:lnTo>
                    <a:pt x="364231" y="607951"/>
                  </a:lnTo>
                  <a:lnTo>
                    <a:pt x="384462" y="567461"/>
                  </a:lnTo>
                  <a:lnTo>
                    <a:pt x="408528" y="529270"/>
                  </a:lnTo>
                  <a:lnTo>
                    <a:pt x="436186" y="493611"/>
                  </a:lnTo>
                  <a:lnTo>
                    <a:pt x="467195" y="460718"/>
                  </a:lnTo>
                  <a:lnTo>
                    <a:pt x="501314" y="430822"/>
                  </a:lnTo>
                  <a:lnTo>
                    <a:pt x="538300" y="404157"/>
                  </a:lnTo>
                  <a:lnTo>
                    <a:pt x="577913" y="380955"/>
                  </a:lnTo>
                  <a:lnTo>
                    <a:pt x="619912" y="361450"/>
                  </a:lnTo>
                  <a:lnTo>
                    <a:pt x="664053" y="345874"/>
                  </a:lnTo>
                  <a:lnTo>
                    <a:pt x="710097" y="334460"/>
                  </a:lnTo>
                  <a:lnTo>
                    <a:pt x="757801" y="327441"/>
                  </a:lnTo>
                  <a:lnTo>
                    <a:pt x="806924" y="325049"/>
                  </a:lnTo>
                  <a:lnTo>
                    <a:pt x="854411" y="327316"/>
                  </a:lnTo>
                  <a:lnTo>
                    <a:pt x="901093" y="334032"/>
                  </a:lnTo>
                  <a:lnTo>
                    <a:pt x="946656" y="345071"/>
                  </a:lnTo>
                  <a:lnTo>
                    <a:pt x="990785" y="360309"/>
                  </a:lnTo>
                  <a:lnTo>
                    <a:pt x="1033164" y="379618"/>
                  </a:lnTo>
                  <a:lnTo>
                    <a:pt x="1073479" y="402873"/>
                  </a:lnTo>
                  <a:lnTo>
                    <a:pt x="1111414" y="429948"/>
                  </a:lnTo>
                  <a:lnTo>
                    <a:pt x="1146654" y="460718"/>
                  </a:lnTo>
                  <a:lnTo>
                    <a:pt x="1182820" y="499766"/>
                  </a:lnTo>
                  <a:lnTo>
                    <a:pt x="1213955" y="542150"/>
                  </a:lnTo>
                  <a:lnTo>
                    <a:pt x="1239867" y="587417"/>
                  </a:lnTo>
                  <a:lnTo>
                    <a:pt x="1260359" y="635114"/>
                  </a:lnTo>
                  <a:lnTo>
                    <a:pt x="1275238" y="684788"/>
                  </a:lnTo>
                  <a:lnTo>
                    <a:pt x="1284308" y="735984"/>
                  </a:lnTo>
                  <a:lnTo>
                    <a:pt x="1287374" y="788249"/>
                  </a:lnTo>
                  <a:lnTo>
                    <a:pt x="1284894" y="835609"/>
                  </a:lnTo>
                  <a:lnTo>
                    <a:pt x="1277613" y="881600"/>
                  </a:lnTo>
                  <a:lnTo>
                    <a:pt x="1265774" y="925991"/>
                  </a:lnTo>
                  <a:lnTo>
                    <a:pt x="1249618" y="968548"/>
                  </a:lnTo>
                  <a:lnTo>
                    <a:pt x="1229387" y="1009038"/>
                  </a:lnTo>
                  <a:lnTo>
                    <a:pt x="1205321" y="1047229"/>
                  </a:lnTo>
                  <a:lnTo>
                    <a:pt x="1177663" y="1082888"/>
                  </a:lnTo>
                  <a:lnTo>
                    <a:pt x="1146654" y="1115781"/>
                  </a:lnTo>
                  <a:lnTo>
                    <a:pt x="1112535" y="1145677"/>
                  </a:lnTo>
                  <a:lnTo>
                    <a:pt x="1075549" y="1172342"/>
                  </a:lnTo>
                  <a:lnTo>
                    <a:pt x="1035935" y="1195544"/>
                  </a:lnTo>
                  <a:lnTo>
                    <a:pt x="993937" y="1215049"/>
                  </a:lnTo>
                  <a:lnTo>
                    <a:pt x="949796" y="1230625"/>
                  </a:lnTo>
                  <a:lnTo>
                    <a:pt x="903752" y="1242039"/>
                  </a:lnTo>
                  <a:lnTo>
                    <a:pt x="856048" y="1249058"/>
                  </a:lnTo>
                  <a:lnTo>
                    <a:pt x="806924" y="1251449"/>
                  </a:lnTo>
                  <a:lnTo>
                    <a:pt x="757801" y="1249058"/>
                  </a:lnTo>
                  <a:lnTo>
                    <a:pt x="710097" y="1242039"/>
                  </a:lnTo>
                  <a:lnTo>
                    <a:pt x="664053" y="1230625"/>
                  </a:lnTo>
                  <a:lnTo>
                    <a:pt x="619912" y="1215049"/>
                  </a:lnTo>
                  <a:lnTo>
                    <a:pt x="577913" y="1195544"/>
                  </a:lnTo>
                  <a:lnTo>
                    <a:pt x="538300" y="1172342"/>
                  </a:lnTo>
                  <a:lnTo>
                    <a:pt x="501314" y="1145677"/>
                  </a:lnTo>
                  <a:lnTo>
                    <a:pt x="467195" y="1115781"/>
                  </a:lnTo>
                  <a:lnTo>
                    <a:pt x="436186" y="1082888"/>
                  </a:lnTo>
                  <a:lnTo>
                    <a:pt x="408528" y="1047229"/>
                  </a:lnTo>
                  <a:lnTo>
                    <a:pt x="384462" y="1009038"/>
                  </a:lnTo>
                  <a:lnTo>
                    <a:pt x="364231" y="968548"/>
                  </a:lnTo>
                  <a:lnTo>
                    <a:pt x="348075" y="925991"/>
                  </a:lnTo>
                  <a:lnTo>
                    <a:pt x="336236" y="881600"/>
                  </a:lnTo>
                  <a:lnTo>
                    <a:pt x="328955" y="835609"/>
                  </a:lnTo>
                  <a:lnTo>
                    <a:pt x="326474" y="788249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371097" y="1677030"/>
              <a:ext cx="2463800" cy="2360930"/>
            </a:xfrm>
            <a:custGeom>
              <a:avLst/>
              <a:gdLst/>
              <a:ahLst/>
              <a:cxnLst/>
              <a:rect l="l" t="t" r="r" b="b"/>
              <a:pathLst>
                <a:path w="2463800" h="2360929">
                  <a:moveTo>
                    <a:pt x="1220606" y="2360756"/>
                  </a:moveTo>
                  <a:lnTo>
                    <a:pt x="1172556" y="2359433"/>
                  </a:lnTo>
                  <a:lnTo>
                    <a:pt x="1124661" y="2356319"/>
                  </a:lnTo>
                  <a:lnTo>
                    <a:pt x="1076975" y="2351427"/>
                  </a:lnTo>
                  <a:lnTo>
                    <a:pt x="1029555" y="2344766"/>
                  </a:lnTo>
                  <a:lnTo>
                    <a:pt x="982455" y="2336349"/>
                  </a:lnTo>
                  <a:lnTo>
                    <a:pt x="935732" y="2326185"/>
                  </a:lnTo>
                  <a:lnTo>
                    <a:pt x="889441" y="2314287"/>
                  </a:lnTo>
                  <a:lnTo>
                    <a:pt x="843637" y="2300665"/>
                  </a:lnTo>
                  <a:lnTo>
                    <a:pt x="798376" y="2285329"/>
                  </a:lnTo>
                  <a:lnTo>
                    <a:pt x="753714" y="2268292"/>
                  </a:lnTo>
                  <a:lnTo>
                    <a:pt x="709705" y="2249564"/>
                  </a:lnTo>
                  <a:lnTo>
                    <a:pt x="666406" y="2229155"/>
                  </a:lnTo>
                  <a:lnTo>
                    <a:pt x="623872" y="2207078"/>
                  </a:lnTo>
                  <a:lnTo>
                    <a:pt x="582158" y="2183342"/>
                  </a:lnTo>
                  <a:lnTo>
                    <a:pt x="541320" y="2157960"/>
                  </a:lnTo>
                  <a:lnTo>
                    <a:pt x="501414" y="2130941"/>
                  </a:lnTo>
                  <a:lnTo>
                    <a:pt x="462494" y="2102297"/>
                  </a:lnTo>
                  <a:lnTo>
                    <a:pt x="424617" y="2072040"/>
                  </a:lnTo>
                  <a:lnTo>
                    <a:pt x="387838" y="2040179"/>
                  </a:lnTo>
                  <a:lnTo>
                    <a:pt x="352212" y="2006726"/>
                  </a:lnTo>
                  <a:lnTo>
                    <a:pt x="316871" y="1970706"/>
                  </a:lnTo>
                  <a:lnTo>
                    <a:pt x="283332" y="1933540"/>
                  </a:lnTo>
                  <a:lnTo>
                    <a:pt x="251606" y="1895285"/>
                  </a:lnTo>
                  <a:lnTo>
                    <a:pt x="221706" y="1856001"/>
                  </a:lnTo>
                  <a:lnTo>
                    <a:pt x="193641" y="1815747"/>
                  </a:lnTo>
                  <a:lnTo>
                    <a:pt x="167425" y="1774582"/>
                  </a:lnTo>
                  <a:lnTo>
                    <a:pt x="143068" y="1732566"/>
                  </a:lnTo>
                  <a:lnTo>
                    <a:pt x="120582" y="1689757"/>
                  </a:lnTo>
                  <a:lnTo>
                    <a:pt x="99979" y="1646215"/>
                  </a:lnTo>
                  <a:lnTo>
                    <a:pt x="81269" y="1601999"/>
                  </a:lnTo>
                  <a:lnTo>
                    <a:pt x="64465" y="1557167"/>
                  </a:lnTo>
                  <a:lnTo>
                    <a:pt x="49577" y="1511779"/>
                  </a:lnTo>
                  <a:lnTo>
                    <a:pt x="36618" y="1465895"/>
                  </a:lnTo>
                  <a:lnTo>
                    <a:pt x="25598" y="1419573"/>
                  </a:lnTo>
                  <a:lnTo>
                    <a:pt x="16530" y="1372872"/>
                  </a:lnTo>
                  <a:lnTo>
                    <a:pt x="9425" y="1325851"/>
                  </a:lnTo>
                  <a:lnTo>
                    <a:pt x="4293" y="1278570"/>
                  </a:lnTo>
                  <a:lnTo>
                    <a:pt x="1148" y="1231088"/>
                  </a:lnTo>
                  <a:lnTo>
                    <a:pt x="0" y="1183464"/>
                  </a:lnTo>
                  <a:lnTo>
                    <a:pt x="860" y="1135756"/>
                  </a:lnTo>
                  <a:lnTo>
                    <a:pt x="3740" y="1088025"/>
                  </a:lnTo>
                  <a:lnTo>
                    <a:pt x="8652" y="1040329"/>
                  </a:lnTo>
                  <a:lnTo>
                    <a:pt x="15608" y="992727"/>
                  </a:lnTo>
                  <a:lnTo>
                    <a:pt x="24617" y="945279"/>
                  </a:lnTo>
                  <a:lnTo>
                    <a:pt x="35693" y="898043"/>
                  </a:lnTo>
                  <a:lnTo>
                    <a:pt x="48847" y="851079"/>
                  </a:lnTo>
                  <a:lnTo>
                    <a:pt x="64089" y="804446"/>
                  </a:lnTo>
                  <a:lnTo>
                    <a:pt x="81432" y="758202"/>
                  </a:lnTo>
                  <a:lnTo>
                    <a:pt x="100887" y="712408"/>
                  </a:lnTo>
                  <a:lnTo>
                    <a:pt x="121570" y="668910"/>
                  </a:lnTo>
                  <a:lnTo>
                    <a:pt x="143928" y="626501"/>
                  </a:lnTo>
                  <a:lnTo>
                    <a:pt x="167912" y="585208"/>
                  </a:lnTo>
                  <a:lnTo>
                    <a:pt x="193474" y="545062"/>
                  </a:lnTo>
                  <a:lnTo>
                    <a:pt x="220567" y="506092"/>
                  </a:lnTo>
                  <a:lnTo>
                    <a:pt x="249143" y="468327"/>
                  </a:lnTo>
                  <a:lnTo>
                    <a:pt x="279154" y="431797"/>
                  </a:lnTo>
                  <a:lnTo>
                    <a:pt x="310554" y="396531"/>
                  </a:lnTo>
                  <a:lnTo>
                    <a:pt x="343294" y="362558"/>
                  </a:lnTo>
                  <a:lnTo>
                    <a:pt x="377326" y="329909"/>
                  </a:lnTo>
                  <a:lnTo>
                    <a:pt x="412603" y="298611"/>
                  </a:lnTo>
                  <a:lnTo>
                    <a:pt x="449077" y="268696"/>
                  </a:lnTo>
                  <a:lnTo>
                    <a:pt x="486701" y="240192"/>
                  </a:lnTo>
                  <a:lnTo>
                    <a:pt x="525426" y="213128"/>
                  </a:lnTo>
                  <a:lnTo>
                    <a:pt x="565206" y="187534"/>
                  </a:lnTo>
                  <a:lnTo>
                    <a:pt x="605993" y="163439"/>
                  </a:lnTo>
                  <a:lnTo>
                    <a:pt x="647738" y="140873"/>
                  </a:lnTo>
                  <a:lnTo>
                    <a:pt x="690394" y="119865"/>
                  </a:lnTo>
                  <a:lnTo>
                    <a:pt x="733914" y="100444"/>
                  </a:lnTo>
                  <a:lnTo>
                    <a:pt x="778250" y="82641"/>
                  </a:lnTo>
                  <a:lnTo>
                    <a:pt x="823354" y="66483"/>
                  </a:lnTo>
                  <a:lnTo>
                    <a:pt x="869179" y="52002"/>
                  </a:lnTo>
                  <a:lnTo>
                    <a:pt x="915677" y="39225"/>
                  </a:lnTo>
                  <a:lnTo>
                    <a:pt x="962800" y="28183"/>
                  </a:lnTo>
                  <a:lnTo>
                    <a:pt x="1010500" y="18905"/>
                  </a:lnTo>
                  <a:lnTo>
                    <a:pt x="1058731" y="11420"/>
                  </a:lnTo>
                  <a:lnTo>
                    <a:pt x="1107443" y="5757"/>
                  </a:lnTo>
                  <a:lnTo>
                    <a:pt x="1156591" y="1947"/>
                  </a:lnTo>
                  <a:lnTo>
                    <a:pt x="1206125" y="18"/>
                  </a:lnTo>
                  <a:lnTo>
                    <a:pt x="1255998" y="0"/>
                  </a:lnTo>
                  <a:lnTo>
                    <a:pt x="1231677" y="1180269"/>
                  </a:lnTo>
                  <a:lnTo>
                    <a:pt x="2463327" y="1180269"/>
                  </a:lnTo>
                  <a:lnTo>
                    <a:pt x="2462323" y="1228062"/>
                  </a:lnTo>
                  <a:lnTo>
                    <a:pt x="2459333" y="1275492"/>
                  </a:lnTo>
                  <a:lnTo>
                    <a:pt x="2454388" y="1322513"/>
                  </a:lnTo>
                  <a:lnTo>
                    <a:pt x="2447519" y="1369082"/>
                  </a:lnTo>
                  <a:lnTo>
                    <a:pt x="2438759" y="1415153"/>
                  </a:lnTo>
                  <a:lnTo>
                    <a:pt x="2428139" y="1460680"/>
                  </a:lnTo>
                  <a:lnTo>
                    <a:pt x="2415690" y="1505619"/>
                  </a:lnTo>
                  <a:lnTo>
                    <a:pt x="2401444" y="1549925"/>
                  </a:lnTo>
                  <a:lnTo>
                    <a:pt x="2385433" y="1593552"/>
                  </a:lnTo>
                  <a:lnTo>
                    <a:pt x="2367688" y="1636456"/>
                  </a:lnTo>
                  <a:lnTo>
                    <a:pt x="2348241" y="1678590"/>
                  </a:lnTo>
                  <a:lnTo>
                    <a:pt x="2327124" y="1719911"/>
                  </a:lnTo>
                  <a:lnTo>
                    <a:pt x="2304367" y="1760374"/>
                  </a:lnTo>
                  <a:lnTo>
                    <a:pt x="2280004" y="1799932"/>
                  </a:lnTo>
                  <a:lnTo>
                    <a:pt x="2254065" y="1838541"/>
                  </a:lnTo>
                  <a:lnTo>
                    <a:pt x="2226581" y="1876156"/>
                  </a:lnTo>
                  <a:lnTo>
                    <a:pt x="2197586" y="1912732"/>
                  </a:lnTo>
                  <a:lnTo>
                    <a:pt x="2167109" y="1948223"/>
                  </a:lnTo>
                  <a:lnTo>
                    <a:pt x="2135183" y="1982585"/>
                  </a:lnTo>
                  <a:lnTo>
                    <a:pt x="2101839" y="2015772"/>
                  </a:lnTo>
                  <a:lnTo>
                    <a:pt x="2067110" y="2047740"/>
                  </a:lnTo>
                  <a:lnTo>
                    <a:pt x="2031026" y="2078443"/>
                  </a:lnTo>
                  <a:lnTo>
                    <a:pt x="1993619" y="2107836"/>
                  </a:lnTo>
                  <a:lnTo>
                    <a:pt x="1954921" y="2135874"/>
                  </a:lnTo>
                  <a:lnTo>
                    <a:pt x="1914963" y="2162513"/>
                  </a:lnTo>
                  <a:lnTo>
                    <a:pt x="1873777" y="2187706"/>
                  </a:lnTo>
                  <a:lnTo>
                    <a:pt x="1831395" y="2211409"/>
                  </a:lnTo>
                  <a:lnTo>
                    <a:pt x="1787848" y="2233577"/>
                  </a:lnTo>
                  <a:lnTo>
                    <a:pt x="1743168" y="2254164"/>
                  </a:lnTo>
                  <a:lnTo>
                    <a:pt x="1697386" y="2273126"/>
                  </a:lnTo>
                  <a:lnTo>
                    <a:pt x="1650845" y="2290307"/>
                  </a:lnTo>
                  <a:lnTo>
                    <a:pt x="1603903" y="2305587"/>
                  </a:lnTo>
                  <a:lnTo>
                    <a:pt x="1556616" y="2318979"/>
                  </a:lnTo>
                  <a:lnTo>
                    <a:pt x="1509040" y="2330493"/>
                  </a:lnTo>
                  <a:lnTo>
                    <a:pt x="1461229" y="2340140"/>
                  </a:lnTo>
                  <a:lnTo>
                    <a:pt x="1413240" y="2347931"/>
                  </a:lnTo>
                  <a:lnTo>
                    <a:pt x="1365127" y="2353877"/>
                  </a:lnTo>
                  <a:lnTo>
                    <a:pt x="1316947" y="2357989"/>
                  </a:lnTo>
                  <a:lnTo>
                    <a:pt x="1268755" y="2360279"/>
                  </a:lnTo>
                  <a:lnTo>
                    <a:pt x="1220606" y="2360756"/>
                  </a:lnTo>
                  <a:close/>
                </a:path>
              </a:pathLst>
            </a:custGeom>
            <a:solidFill>
              <a:srgbClr val="B7B7B7">
                <a:alpha val="601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371097" y="1677030"/>
              <a:ext cx="2463800" cy="2360930"/>
            </a:xfrm>
            <a:custGeom>
              <a:avLst/>
              <a:gdLst/>
              <a:ahLst/>
              <a:cxnLst/>
              <a:rect l="l" t="t" r="r" b="b"/>
              <a:pathLst>
                <a:path w="2463800" h="2360929">
                  <a:moveTo>
                    <a:pt x="2463327" y="1180269"/>
                  </a:moveTo>
                  <a:lnTo>
                    <a:pt x="2462323" y="1228062"/>
                  </a:lnTo>
                  <a:lnTo>
                    <a:pt x="2459333" y="1275492"/>
                  </a:lnTo>
                  <a:lnTo>
                    <a:pt x="2454388" y="1322513"/>
                  </a:lnTo>
                  <a:lnTo>
                    <a:pt x="2447519" y="1369082"/>
                  </a:lnTo>
                  <a:lnTo>
                    <a:pt x="2438759" y="1415153"/>
                  </a:lnTo>
                  <a:lnTo>
                    <a:pt x="2428139" y="1460680"/>
                  </a:lnTo>
                  <a:lnTo>
                    <a:pt x="2415690" y="1505619"/>
                  </a:lnTo>
                  <a:lnTo>
                    <a:pt x="2401444" y="1549925"/>
                  </a:lnTo>
                  <a:lnTo>
                    <a:pt x="2385433" y="1593552"/>
                  </a:lnTo>
                  <a:lnTo>
                    <a:pt x="2367688" y="1636456"/>
                  </a:lnTo>
                  <a:lnTo>
                    <a:pt x="2348241" y="1678590"/>
                  </a:lnTo>
                  <a:lnTo>
                    <a:pt x="2327124" y="1719911"/>
                  </a:lnTo>
                  <a:lnTo>
                    <a:pt x="2304367" y="1760374"/>
                  </a:lnTo>
                  <a:lnTo>
                    <a:pt x="2280004" y="1799932"/>
                  </a:lnTo>
                  <a:lnTo>
                    <a:pt x="2254065" y="1838541"/>
                  </a:lnTo>
                  <a:lnTo>
                    <a:pt x="2226581" y="1876156"/>
                  </a:lnTo>
                  <a:lnTo>
                    <a:pt x="2197586" y="1912732"/>
                  </a:lnTo>
                  <a:lnTo>
                    <a:pt x="2167109" y="1948223"/>
                  </a:lnTo>
                  <a:lnTo>
                    <a:pt x="2135183" y="1982585"/>
                  </a:lnTo>
                  <a:lnTo>
                    <a:pt x="2101839" y="2015772"/>
                  </a:lnTo>
                  <a:lnTo>
                    <a:pt x="2067110" y="2047740"/>
                  </a:lnTo>
                  <a:lnTo>
                    <a:pt x="2031026" y="2078443"/>
                  </a:lnTo>
                  <a:lnTo>
                    <a:pt x="1993619" y="2107836"/>
                  </a:lnTo>
                  <a:lnTo>
                    <a:pt x="1954921" y="2135874"/>
                  </a:lnTo>
                  <a:lnTo>
                    <a:pt x="1914963" y="2162513"/>
                  </a:lnTo>
                  <a:lnTo>
                    <a:pt x="1873777" y="2187706"/>
                  </a:lnTo>
                  <a:lnTo>
                    <a:pt x="1831395" y="2211409"/>
                  </a:lnTo>
                  <a:lnTo>
                    <a:pt x="1787848" y="2233577"/>
                  </a:lnTo>
                  <a:lnTo>
                    <a:pt x="1743168" y="2254164"/>
                  </a:lnTo>
                  <a:lnTo>
                    <a:pt x="1697386" y="2273126"/>
                  </a:lnTo>
                  <a:lnTo>
                    <a:pt x="1650845" y="2290307"/>
                  </a:lnTo>
                  <a:lnTo>
                    <a:pt x="1603903" y="2305587"/>
                  </a:lnTo>
                  <a:lnTo>
                    <a:pt x="1556616" y="2318979"/>
                  </a:lnTo>
                  <a:lnTo>
                    <a:pt x="1509040" y="2330493"/>
                  </a:lnTo>
                  <a:lnTo>
                    <a:pt x="1461229" y="2340140"/>
                  </a:lnTo>
                  <a:lnTo>
                    <a:pt x="1413240" y="2347931"/>
                  </a:lnTo>
                  <a:lnTo>
                    <a:pt x="1365127" y="2353877"/>
                  </a:lnTo>
                  <a:lnTo>
                    <a:pt x="1316947" y="2357989"/>
                  </a:lnTo>
                  <a:lnTo>
                    <a:pt x="1268755" y="2360279"/>
                  </a:lnTo>
                  <a:lnTo>
                    <a:pt x="1220606" y="2360756"/>
                  </a:lnTo>
                  <a:lnTo>
                    <a:pt x="1172556" y="2359433"/>
                  </a:lnTo>
                  <a:lnTo>
                    <a:pt x="1124661" y="2356319"/>
                  </a:lnTo>
                  <a:lnTo>
                    <a:pt x="1076975" y="2351427"/>
                  </a:lnTo>
                  <a:lnTo>
                    <a:pt x="1029555" y="2344766"/>
                  </a:lnTo>
                  <a:lnTo>
                    <a:pt x="982455" y="2336349"/>
                  </a:lnTo>
                  <a:lnTo>
                    <a:pt x="935732" y="2326185"/>
                  </a:lnTo>
                  <a:lnTo>
                    <a:pt x="889441" y="2314287"/>
                  </a:lnTo>
                  <a:lnTo>
                    <a:pt x="843637" y="2300665"/>
                  </a:lnTo>
                  <a:lnTo>
                    <a:pt x="798376" y="2285329"/>
                  </a:lnTo>
                  <a:lnTo>
                    <a:pt x="753714" y="2268292"/>
                  </a:lnTo>
                  <a:lnTo>
                    <a:pt x="709705" y="2249564"/>
                  </a:lnTo>
                  <a:lnTo>
                    <a:pt x="666406" y="2229155"/>
                  </a:lnTo>
                  <a:lnTo>
                    <a:pt x="623872" y="2207078"/>
                  </a:lnTo>
                  <a:lnTo>
                    <a:pt x="582158" y="2183342"/>
                  </a:lnTo>
                  <a:lnTo>
                    <a:pt x="541320" y="2157960"/>
                  </a:lnTo>
                  <a:lnTo>
                    <a:pt x="501414" y="2130941"/>
                  </a:lnTo>
                  <a:lnTo>
                    <a:pt x="462494" y="2102297"/>
                  </a:lnTo>
                  <a:lnTo>
                    <a:pt x="424617" y="2072040"/>
                  </a:lnTo>
                  <a:lnTo>
                    <a:pt x="387838" y="2040179"/>
                  </a:lnTo>
                  <a:lnTo>
                    <a:pt x="352212" y="2006726"/>
                  </a:lnTo>
                  <a:lnTo>
                    <a:pt x="316871" y="1970706"/>
                  </a:lnTo>
                  <a:lnTo>
                    <a:pt x="283332" y="1933540"/>
                  </a:lnTo>
                  <a:lnTo>
                    <a:pt x="251606" y="1895285"/>
                  </a:lnTo>
                  <a:lnTo>
                    <a:pt x="221706" y="1856001"/>
                  </a:lnTo>
                  <a:lnTo>
                    <a:pt x="193641" y="1815747"/>
                  </a:lnTo>
                  <a:lnTo>
                    <a:pt x="167425" y="1774582"/>
                  </a:lnTo>
                  <a:lnTo>
                    <a:pt x="143068" y="1732566"/>
                  </a:lnTo>
                  <a:lnTo>
                    <a:pt x="120582" y="1689757"/>
                  </a:lnTo>
                  <a:lnTo>
                    <a:pt x="99979" y="1646215"/>
                  </a:lnTo>
                  <a:lnTo>
                    <a:pt x="81269" y="1601999"/>
                  </a:lnTo>
                  <a:lnTo>
                    <a:pt x="64465" y="1557167"/>
                  </a:lnTo>
                  <a:lnTo>
                    <a:pt x="49577" y="1511779"/>
                  </a:lnTo>
                  <a:lnTo>
                    <a:pt x="36618" y="1465895"/>
                  </a:lnTo>
                  <a:lnTo>
                    <a:pt x="25598" y="1419573"/>
                  </a:lnTo>
                  <a:lnTo>
                    <a:pt x="16530" y="1372872"/>
                  </a:lnTo>
                  <a:lnTo>
                    <a:pt x="9425" y="1325851"/>
                  </a:lnTo>
                  <a:lnTo>
                    <a:pt x="4293" y="1278570"/>
                  </a:lnTo>
                  <a:lnTo>
                    <a:pt x="1148" y="1231088"/>
                  </a:lnTo>
                  <a:lnTo>
                    <a:pt x="0" y="1183464"/>
                  </a:lnTo>
                  <a:lnTo>
                    <a:pt x="860" y="1135756"/>
                  </a:lnTo>
                  <a:lnTo>
                    <a:pt x="3740" y="1088025"/>
                  </a:lnTo>
                  <a:lnTo>
                    <a:pt x="8652" y="1040329"/>
                  </a:lnTo>
                  <a:lnTo>
                    <a:pt x="15608" y="992727"/>
                  </a:lnTo>
                  <a:lnTo>
                    <a:pt x="24617" y="945279"/>
                  </a:lnTo>
                  <a:lnTo>
                    <a:pt x="35693" y="898043"/>
                  </a:lnTo>
                  <a:lnTo>
                    <a:pt x="48847" y="851079"/>
                  </a:lnTo>
                  <a:lnTo>
                    <a:pt x="64089" y="804446"/>
                  </a:lnTo>
                  <a:lnTo>
                    <a:pt x="81432" y="758202"/>
                  </a:lnTo>
                  <a:lnTo>
                    <a:pt x="100887" y="712408"/>
                  </a:lnTo>
                  <a:lnTo>
                    <a:pt x="121570" y="668910"/>
                  </a:lnTo>
                  <a:lnTo>
                    <a:pt x="143928" y="626501"/>
                  </a:lnTo>
                  <a:lnTo>
                    <a:pt x="167912" y="585208"/>
                  </a:lnTo>
                  <a:lnTo>
                    <a:pt x="193474" y="545062"/>
                  </a:lnTo>
                  <a:lnTo>
                    <a:pt x="220567" y="506092"/>
                  </a:lnTo>
                  <a:lnTo>
                    <a:pt x="249143" y="468327"/>
                  </a:lnTo>
                  <a:lnTo>
                    <a:pt x="279154" y="431797"/>
                  </a:lnTo>
                  <a:lnTo>
                    <a:pt x="310554" y="396531"/>
                  </a:lnTo>
                  <a:lnTo>
                    <a:pt x="343294" y="362558"/>
                  </a:lnTo>
                  <a:lnTo>
                    <a:pt x="377326" y="329909"/>
                  </a:lnTo>
                  <a:lnTo>
                    <a:pt x="412603" y="298611"/>
                  </a:lnTo>
                  <a:lnTo>
                    <a:pt x="449077" y="268696"/>
                  </a:lnTo>
                  <a:lnTo>
                    <a:pt x="486701" y="240192"/>
                  </a:lnTo>
                  <a:lnTo>
                    <a:pt x="525426" y="213128"/>
                  </a:lnTo>
                  <a:lnTo>
                    <a:pt x="565206" y="187534"/>
                  </a:lnTo>
                  <a:lnTo>
                    <a:pt x="605993" y="163439"/>
                  </a:lnTo>
                  <a:lnTo>
                    <a:pt x="647738" y="140873"/>
                  </a:lnTo>
                  <a:lnTo>
                    <a:pt x="690394" y="119865"/>
                  </a:lnTo>
                  <a:lnTo>
                    <a:pt x="733914" y="100444"/>
                  </a:lnTo>
                  <a:lnTo>
                    <a:pt x="778250" y="82641"/>
                  </a:lnTo>
                  <a:lnTo>
                    <a:pt x="823354" y="66483"/>
                  </a:lnTo>
                  <a:lnTo>
                    <a:pt x="869179" y="52002"/>
                  </a:lnTo>
                  <a:lnTo>
                    <a:pt x="915677" y="39225"/>
                  </a:lnTo>
                  <a:lnTo>
                    <a:pt x="962800" y="28183"/>
                  </a:lnTo>
                  <a:lnTo>
                    <a:pt x="1010500" y="18905"/>
                  </a:lnTo>
                  <a:lnTo>
                    <a:pt x="1058731" y="11420"/>
                  </a:lnTo>
                  <a:lnTo>
                    <a:pt x="1107443" y="5757"/>
                  </a:lnTo>
                  <a:lnTo>
                    <a:pt x="1156591" y="1947"/>
                  </a:lnTo>
                  <a:lnTo>
                    <a:pt x="1206125" y="18"/>
                  </a:lnTo>
                  <a:lnTo>
                    <a:pt x="1255998" y="0"/>
                  </a:lnTo>
                  <a:lnTo>
                    <a:pt x="1231677" y="1180269"/>
                  </a:lnTo>
                  <a:lnTo>
                    <a:pt x="2463327" y="1180269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40825" y="643585"/>
            <a:ext cx="27089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75">
                <a:solidFill>
                  <a:srgbClr val="FCD94B"/>
                </a:solidFill>
              </a:rPr>
              <a:t>CENTRALIZED</a:t>
            </a:r>
            <a:r>
              <a:rPr dirty="0" sz="3000" spc="-190">
                <a:solidFill>
                  <a:srgbClr val="FCD94B"/>
                </a:solidFill>
              </a:rPr>
              <a:t> </a:t>
            </a:r>
            <a:r>
              <a:rPr dirty="0" sz="3000" spc="-484">
                <a:solidFill>
                  <a:srgbClr val="FFFFFF"/>
                </a:solidFill>
              </a:rPr>
              <a:t>MINING</a:t>
            </a:r>
            <a:endParaRPr sz="3000"/>
          </a:p>
        </p:txBody>
      </p:sp>
      <p:sp>
        <p:nvSpPr>
          <p:cNvPr id="16" name="object 16" descr=""/>
          <p:cNvSpPr txBox="1"/>
          <p:nvPr/>
        </p:nvSpPr>
        <p:spPr>
          <a:xfrm>
            <a:off x="740825" y="1322272"/>
            <a:ext cx="3738245" cy="3040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threat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mining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pools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colluding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somehow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disrupt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network,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censor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transactions,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double-spend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comes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lack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incentives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miners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over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blockchain.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00" spc="-140" i="1">
                <a:solidFill>
                  <a:srgbClr val="FCD94B"/>
                </a:solidFill>
                <a:latin typeface="Verdana"/>
                <a:cs typeface="Verdana"/>
              </a:rPr>
              <a:t>"A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0" i="1">
                <a:solidFill>
                  <a:srgbClr val="FCD94B"/>
                </a:solidFill>
                <a:latin typeface="Verdana"/>
                <a:cs typeface="Verdana"/>
              </a:rPr>
              <a:t>majority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hashing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power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CD94B"/>
                </a:solidFill>
                <a:latin typeface="Cambria"/>
                <a:cs typeface="Cambria"/>
              </a:rPr>
              <a:t>𝗰𝗮𝗻𝗻𝗼𝘁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: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-take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5" i="1">
                <a:solidFill>
                  <a:srgbClr val="FCD94B"/>
                </a:solidFill>
                <a:latin typeface="Verdana"/>
                <a:cs typeface="Verdana"/>
              </a:rPr>
              <a:t>coins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you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already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0" i="1">
                <a:solidFill>
                  <a:srgbClr val="FCD94B"/>
                </a:solidFill>
                <a:latin typeface="Verdana"/>
                <a:cs typeface="Verdana"/>
              </a:rPr>
              <a:t>possess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0" i="1">
                <a:solidFill>
                  <a:srgbClr val="FCD94B"/>
                </a:solidFill>
                <a:latin typeface="Verdana"/>
                <a:cs typeface="Verdana"/>
              </a:rPr>
              <a:t>away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-change</a:t>
            </a:r>
            <a:r>
              <a:rPr dirty="0" sz="1400" spc="-9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rules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-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hurt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you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without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hurting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themselves"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b="1">
                <a:solidFill>
                  <a:srgbClr val="FCD94B"/>
                </a:solidFill>
                <a:latin typeface="Tahoma"/>
                <a:cs typeface="Tahoma"/>
              </a:rPr>
              <a:t>—Jimmy</a:t>
            </a:r>
            <a:r>
              <a:rPr dirty="0" sz="1400" spc="-75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400" spc="-20" b="1">
                <a:solidFill>
                  <a:srgbClr val="FCD94B"/>
                </a:solidFill>
                <a:latin typeface="Tahoma"/>
                <a:cs typeface="Tahoma"/>
              </a:rPr>
              <a:t>Song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1597" rIns="0" bIns="0" rtlCol="0" vert="horz">
            <a:spAutoFit/>
          </a:bodyPr>
          <a:lstStyle/>
          <a:p>
            <a:pPr marL="305435">
              <a:lnSpc>
                <a:spcPct val="100000"/>
              </a:lnSpc>
              <a:spcBef>
                <a:spcPts val="100"/>
              </a:spcBef>
            </a:pPr>
            <a:r>
              <a:rPr dirty="0" sz="4000" spc="-715">
                <a:solidFill>
                  <a:srgbClr val="FFFFFF"/>
                </a:solidFill>
              </a:rPr>
              <a:t>TOO</a:t>
            </a:r>
            <a:r>
              <a:rPr dirty="0" sz="4000" spc="-310">
                <a:solidFill>
                  <a:srgbClr val="FFFFFF"/>
                </a:solidFill>
              </a:rPr>
              <a:t> </a:t>
            </a:r>
            <a:r>
              <a:rPr dirty="0" sz="4000" spc="-365">
                <a:solidFill>
                  <a:srgbClr val="FCD94B"/>
                </a:solidFill>
              </a:rPr>
              <a:t>EXPENSIVE</a:t>
            </a:r>
            <a:endParaRPr sz="4000"/>
          </a:p>
        </p:txBody>
      </p:sp>
      <p:sp>
        <p:nvSpPr>
          <p:cNvPr id="3" name="object 3" descr=""/>
          <p:cNvSpPr txBox="1"/>
          <p:nvPr/>
        </p:nvSpPr>
        <p:spPr>
          <a:xfrm>
            <a:off x="695400" y="1140602"/>
            <a:ext cx="3544570" cy="282575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60"/>
              </a:spcBef>
            </a:pP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Comparing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bitcoin’s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unit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price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unit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price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assets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(e.g.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5" i="1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1600" spc="-35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 i="1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600" spc="-10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 i="1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5" i="1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1600" spc="-10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 i="1">
                <a:solidFill>
                  <a:srgbClr val="FFFFFF"/>
                </a:solidFill>
                <a:latin typeface="Verdana"/>
                <a:cs typeface="Verdana"/>
              </a:rPr>
              <a:t>oz</a:t>
            </a:r>
            <a:r>
              <a:rPr dirty="0" sz="1600" spc="-10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 i="1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0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 i="1">
                <a:solidFill>
                  <a:srgbClr val="FFFFFF"/>
                </a:solidFill>
                <a:latin typeface="Verdana"/>
                <a:cs typeface="Verdana"/>
              </a:rPr>
              <a:t>gold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demonstrates </a:t>
            </a:r>
            <a:r>
              <a:rPr dirty="0" sz="1600" spc="-45" b="1">
                <a:solidFill>
                  <a:srgbClr val="FFFFFF"/>
                </a:solidFill>
                <a:latin typeface="Tahoma"/>
                <a:cs typeface="Tahoma"/>
              </a:rPr>
              <a:t>unit</a:t>
            </a:r>
            <a:r>
              <a:rPr dirty="0" sz="1600" spc="-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45" b="1">
                <a:solidFill>
                  <a:srgbClr val="FFFFFF"/>
                </a:solidFill>
                <a:latin typeface="Tahoma"/>
                <a:cs typeface="Tahoma"/>
              </a:rPr>
              <a:t>bias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It’s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accurate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compare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entire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market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cap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asset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classes.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besides,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single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divisible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 b="1">
                <a:solidFill>
                  <a:srgbClr val="FFFFFF"/>
                </a:solidFill>
                <a:latin typeface="Tahoma"/>
                <a:cs typeface="Tahoma"/>
              </a:rPr>
              <a:t>100</a:t>
            </a:r>
            <a:r>
              <a:rPr dirty="0" sz="16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55" b="1">
                <a:solidFill>
                  <a:srgbClr val="FFFFFF"/>
                </a:solidFill>
                <a:latin typeface="Tahoma"/>
                <a:cs typeface="Tahoma"/>
              </a:rPr>
              <a:t>million</a:t>
            </a:r>
            <a:r>
              <a:rPr dirty="0" sz="16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ahoma"/>
                <a:cs typeface="Tahoma"/>
              </a:rPr>
              <a:t>smaller units</a:t>
            </a:r>
            <a:r>
              <a:rPr dirty="0" sz="16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dirty="0" sz="1600" spc="-90" i="1">
                <a:solidFill>
                  <a:srgbClr val="FFFFFF"/>
                </a:solidFill>
                <a:latin typeface="Verdana"/>
                <a:cs typeface="Verdana"/>
              </a:rPr>
              <a:t>satoshis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).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0">
                <a:solidFill>
                  <a:srgbClr val="FFFFFF"/>
                </a:solidFill>
                <a:latin typeface="Verdana"/>
                <a:cs typeface="Verdana"/>
              </a:rPr>
              <a:t>maxim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goes: 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dirty="0" sz="1600" spc="-110" i="1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1600" spc="-10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 i="1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600" spc="-10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 i="1">
                <a:solidFill>
                  <a:srgbClr val="FFFFFF"/>
                </a:solidFill>
                <a:latin typeface="Verdana"/>
                <a:cs typeface="Verdana"/>
              </a:rPr>
              <a:t>buy</a:t>
            </a:r>
            <a:r>
              <a:rPr dirty="0" sz="1600" spc="-10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 i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10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 i="1">
                <a:solidFill>
                  <a:srgbClr val="FFFFFF"/>
                </a:solidFill>
                <a:latin typeface="Verdana"/>
                <a:cs typeface="Verdana"/>
              </a:rPr>
              <a:t>fraction</a:t>
            </a:r>
            <a:r>
              <a:rPr dirty="0" sz="1600" spc="-10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 i="1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0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 i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10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 i="1">
                <a:solidFill>
                  <a:srgbClr val="FFFFFF"/>
                </a:solidFill>
                <a:latin typeface="Verdana"/>
                <a:cs typeface="Verdana"/>
              </a:rPr>
              <a:t>bitcoin!”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12250" y="4201875"/>
            <a:ext cx="3588385" cy="446405"/>
            <a:chOff x="612250" y="4201875"/>
            <a:chExt cx="3588385" cy="44640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250" y="4201875"/>
              <a:ext cx="521763" cy="4463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293" y="4201875"/>
              <a:ext cx="521763" cy="4463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2361" y="4201875"/>
              <a:ext cx="521763" cy="4463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3962" y="4201875"/>
              <a:ext cx="521763" cy="4463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1005" y="4201875"/>
              <a:ext cx="521763" cy="4463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4074" y="4201875"/>
              <a:ext cx="521763" cy="44632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9655" y="4201875"/>
              <a:ext cx="521763" cy="4463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2723" y="4201875"/>
              <a:ext cx="521763" cy="4463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8298" y="4201875"/>
              <a:ext cx="521763" cy="446324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6400800" y="1562100"/>
            <a:ext cx="955675" cy="66230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69850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550"/>
              </a:spcBef>
            </a:pPr>
            <a:r>
              <a:rPr dirty="0" sz="3100" spc="-505">
                <a:solidFill>
                  <a:srgbClr val="FCD94B"/>
                </a:solidFill>
                <a:latin typeface="Arial"/>
                <a:cs typeface="Arial"/>
              </a:rPr>
              <a:t>1</a:t>
            </a:r>
            <a:r>
              <a:rPr dirty="0" sz="3100" spc="-405">
                <a:solidFill>
                  <a:srgbClr val="FCD94B"/>
                </a:solidFill>
                <a:latin typeface="Arial"/>
                <a:cs typeface="Arial"/>
              </a:rPr>
              <a:t> </a:t>
            </a:r>
            <a:r>
              <a:rPr dirty="0" sz="3100" spc="-335">
                <a:solidFill>
                  <a:srgbClr val="FFFFFF"/>
                </a:solidFill>
                <a:latin typeface="Calibri"/>
                <a:cs typeface="Calibri"/>
              </a:rPr>
              <a:t>BTC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539499" y="2784025"/>
            <a:ext cx="2677795" cy="66230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69850" rIns="0" bIns="0" rtlCol="0" vert="horz">
            <a:spAutoFit/>
          </a:bodyPr>
          <a:lstStyle/>
          <a:p>
            <a:pPr marL="207010">
              <a:lnSpc>
                <a:spcPct val="100000"/>
              </a:lnSpc>
              <a:spcBef>
                <a:spcPts val="550"/>
              </a:spcBef>
            </a:pPr>
            <a:r>
              <a:rPr dirty="0" sz="3100" spc="-455">
                <a:solidFill>
                  <a:srgbClr val="FCD94B"/>
                </a:solidFill>
                <a:latin typeface="Arial"/>
                <a:cs typeface="Arial"/>
              </a:rPr>
              <a:t>100,000,000</a:t>
            </a:r>
            <a:r>
              <a:rPr dirty="0" sz="3100" spc="-405">
                <a:solidFill>
                  <a:srgbClr val="FCD94B"/>
                </a:solidFill>
                <a:latin typeface="Arial"/>
                <a:cs typeface="Arial"/>
              </a:rPr>
              <a:t> </a:t>
            </a:r>
            <a:r>
              <a:rPr dirty="0" sz="3100" spc="-310">
                <a:solidFill>
                  <a:srgbClr val="FFFFFF"/>
                </a:solidFill>
                <a:latin typeface="Calibri"/>
                <a:cs typeface="Calibri"/>
              </a:rPr>
              <a:t>SATS</a:t>
            </a:r>
            <a:endParaRPr sz="31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857904" y="2223899"/>
            <a:ext cx="41275" cy="551180"/>
            <a:chOff x="6857904" y="2223899"/>
            <a:chExt cx="41275" cy="551180"/>
          </a:xfrm>
        </p:grpSpPr>
        <p:sp>
          <p:nvSpPr>
            <p:cNvPr id="17" name="object 17" descr=""/>
            <p:cNvSpPr/>
            <p:nvPr/>
          </p:nvSpPr>
          <p:spPr>
            <a:xfrm>
              <a:off x="6878399" y="2223899"/>
              <a:ext cx="0" cy="503555"/>
            </a:xfrm>
            <a:custGeom>
              <a:avLst/>
              <a:gdLst/>
              <a:ahLst/>
              <a:cxnLst/>
              <a:rect l="l" t="t" r="r" b="b"/>
              <a:pathLst>
                <a:path w="0" h="503555">
                  <a:moveTo>
                    <a:pt x="0" y="0"/>
                  </a:moveTo>
                  <a:lnTo>
                    <a:pt x="0" y="5029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862667" y="27268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62667" y="27268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9408" y="1291138"/>
            <a:ext cx="3632200" cy="1007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635">
              <a:lnSpc>
                <a:spcPct val="114999"/>
              </a:lnSpc>
              <a:spcBef>
                <a:spcPts val="95"/>
              </a:spcBef>
            </a:pPr>
            <a:r>
              <a:rPr dirty="0" sz="1400" spc="-50" i="1">
                <a:latin typeface="Verdana"/>
                <a:cs typeface="Verdana"/>
              </a:rPr>
              <a:t>"Bitcoin</a:t>
            </a:r>
            <a:r>
              <a:rPr dirty="0" sz="1400" spc="-85" i="1">
                <a:latin typeface="Verdana"/>
                <a:cs typeface="Verdana"/>
              </a:rPr>
              <a:t> </a:t>
            </a:r>
            <a:r>
              <a:rPr dirty="0" sz="1400" spc="-35" i="1">
                <a:latin typeface="Verdana"/>
                <a:cs typeface="Verdana"/>
              </a:rPr>
              <a:t>is</a:t>
            </a:r>
            <a:r>
              <a:rPr dirty="0" sz="1400" spc="-80" i="1">
                <a:latin typeface="Verdana"/>
                <a:cs typeface="Verdana"/>
              </a:rPr>
              <a:t> </a:t>
            </a:r>
            <a:r>
              <a:rPr dirty="0" sz="1400" spc="-60" i="1">
                <a:latin typeface="Verdana"/>
                <a:cs typeface="Verdana"/>
              </a:rPr>
              <a:t>a</a:t>
            </a:r>
            <a:r>
              <a:rPr dirty="0" sz="1400" spc="-85" i="1">
                <a:latin typeface="Verdana"/>
                <a:cs typeface="Verdana"/>
              </a:rPr>
              <a:t> </a:t>
            </a:r>
            <a:r>
              <a:rPr dirty="0" sz="1400" spc="-50" i="1">
                <a:latin typeface="Verdana"/>
                <a:cs typeface="Verdana"/>
              </a:rPr>
              <a:t>radical</a:t>
            </a:r>
            <a:r>
              <a:rPr dirty="0" sz="1400" spc="-80" i="1">
                <a:latin typeface="Verdana"/>
                <a:cs typeface="Verdana"/>
              </a:rPr>
              <a:t> </a:t>
            </a:r>
            <a:r>
              <a:rPr dirty="0" sz="1400" spc="-55" i="1">
                <a:latin typeface="Verdana"/>
                <a:cs typeface="Verdana"/>
              </a:rPr>
              <a:t>break</a:t>
            </a:r>
            <a:r>
              <a:rPr dirty="0" sz="1400" spc="-85" i="1">
                <a:latin typeface="Verdana"/>
                <a:cs typeface="Verdana"/>
              </a:rPr>
              <a:t> </a:t>
            </a:r>
            <a:r>
              <a:rPr dirty="0" sz="1400" spc="-70" i="1">
                <a:latin typeface="Verdana"/>
                <a:cs typeface="Verdana"/>
              </a:rPr>
              <a:t>from</a:t>
            </a:r>
            <a:r>
              <a:rPr dirty="0" sz="1400" spc="-80" i="1">
                <a:latin typeface="Verdana"/>
                <a:cs typeface="Verdana"/>
              </a:rPr>
              <a:t> </a:t>
            </a:r>
            <a:r>
              <a:rPr dirty="0" sz="1400" spc="-50" i="1">
                <a:latin typeface="Verdana"/>
                <a:cs typeface="Verdana"/>
              </a:rPr>
              <a:t>the</a:t>
            </a:r>
            <a:r>
              <a:rPr dirty="0" sz="1400" spc="-80" i="1">
                <a:latin typeface="Verdana"/>
                <a:cs typeface="Verdana"/>
              </a:rPr>
              <a:t> </a:t>
            </a:r>
            <a:r>
              <a:rPr dirty="0" sz="1400" spc="-55" i="1">
                <a:latin typeface="Verdana"/>
                <a:cs typeface="Verdana"/>
              </a:rPr>
              <a:t>past,</a:t>
            </a:r>
            <a:r>
              <a:rPr dirty="0" sz="1400" spc="-80" i="1">
                <a:latin typeface="Verdana"/>
                <a:cs typeface="Verdana"/>
              </a:rPr>
              <a:t> </a:t>
            </a:r>
            <a:r>
              <a:rPr dirty="0" sz="1400" spc="-25" i="1">
                <a:latin typeface="Verdana"/>
                <a:cs typeface="Verdana"/>
              </a:rPr>
              <a:t>so</a:t>
            </a:r>
            <a:r>
              <a:rPr dirty="0" sz="1400" spc="-25" i="1">
                <a:latin typeface="Verdana"/>
                <a:cs typeface="Verdana"/>
              </a:rPr>
              <a:t> </a:t>
            </a:r>
            <a:r>
              <a:rPr dirty="0" sz="1400" spc="-55" i="1">
                <a:latin typeface="Verdana"/>
                <a:cs typeface="Verdana"/>
              </a:rPr>
              <a:t>understanding</a:t>
            </a:r>
            <a:r>
              <a:rPr dirty="0" sz="1400" spc="-75" i="1">
                <a:latin typeface="Verdana"/>
                <a:cs typeface="Verdana"/>
              </a:rPr>
              <a:t> </a:t>
            </a:r>
            <a:r>
              <a:rPr dirty="0" sz="1400" spc="-50" i="1">
                <a:latin typeface="Verdana"/>
                <a:cs typeface="Verdana"/>
              </a:rPr>
              <a:t>the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55" i="1">
                <a:latin typeface="Verdana"/>
                <a:cs typeface="Verdana"/>
              </a:rPr>
              <a:t>way</a:t>
            </a:r>
            <a:r>
              <a:rPr dirty="0" sz="1400" spc="-75" i="1">
                <a:latin typeface="Verdana"/>
                <a:cs typeface="Verdana"/>
              </a:rPr>
              <a:t> </a:t>
            </a:r>
            <a:r>
              <a:rPr dirty="0" sz="1400" spc="-60" i="1">
                <a:latin typeface="Verdana"/>
                <a:cs typeface="Verdana"/>
              </a:rPr>
              <a:t>traditional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10" i="1">
                <a:latin typeface="Verdana"/>
                <a:cs typeface="Verdana"/>
              </a:rPr>
              <a:t>money </a:t>
            </a:r>
            <a:r>
              <a:rPr dirty="0" sz="1400" spc="-55" i="1">
                <a:latin typeface="Verdana"/>
                <a:cs typeface="Verdana"/>
              </a:rPr>
              <a:t>works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45" i="1">
                <a:latin typeface="Verdana"/>
                <a:cs typeface="Verdana"/>
              </a:rPr>
              <a:t>doesn’t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50" i="1">
                <a:latin typeface="Verdana"/>
                <a:cs typeface="Verdana"/>
              </a:rPr>
              <a:t>help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65" i="1">
                <a:latin typeface="Verdana"/>
                <a:cs typeface="Verdana"/>
              </a:rPr>
              <a:t>you</a:t>
            </a:r>
            <a:r>
              <a:rPr dirty="0" sz="1400" spc="-80" i="1">
                <a:latin typeface="Verdana"/>
                <a:cs typeface="Verdana"/>
              </a:rPr>
              <a:t> </a:t>
            </a:r>
            <a:r>
              <a:rPr dirty="0" sz="1400" spc="-60" i="1">
                <a:latin typeface="Verdana"/>
                <a:cs typeface="Verdana"/>
              </a:rPr>
              <a:t>understand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10" i="1">
                <a:latin typeface="Verdana"/>
                <a:cs typeface="Verdana"/>
              </a:rPr>
              <a:t>bitcoin.</a:t>
            </a:r>
            <a:endParaRPr sz="1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1400" spc="-110" i="1">
                <a:latin typeface="Verdana"/>
                <a:cs typeface="Verdana"/>
              </a:rPr>
              <a:t>If</a:t>
            </a:r>
            <a:r>
              <a:rPr dirty="0" sz="1400" spc="-75" i="1">
                <a:latin typeface="Verdana"/>
                <a:cs typeface="Verdana"/>
              </a:rPr>
              <a:t> anything,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60" i="1">
                <a:latin typeface="Verdana"/>
                <a:cs typeface="Verdana"/>
              </a:rPr>
              <a:t>it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55" i="1">
                <a:latin typeface="Verdana"/>
                <a:cs typeface="Verdana"/>
              </a:rPr>
              <a:t>hinders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25" i="1">
                <a:latin typeface="Verdana"/>
                <a:cs typeface="Verdana"/>
              </a:rPr>
              <a:t>it.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3004" y="2517957"/>
            <a:ext cx="3325495" cy="762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400" spc="-20" i="1">
                <a:latin typeface="Verdana"/>
                <a:cs typeface="Verdana"/>
              </a:rPr>
              <a:t>The</a:t>
            </a:r>
            <a:r>
              <a:rPr dirty="0" sz="1400" spc="-75" i="1">
                <a:latin typeface="Verdana"/>
                <a:cs typeface="Verdana"/>
              </a:rPr>
              <a:t> </a:t>
            </a:r>
            <a:r>
              <a:rPr dirty="0" sz="1400" spc="-40" i="1">
                <a:latin typeface="Verdana"/>
                <a:cs typeface="Verdana"/>
              </a:rPr>
              <a:t>people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50" i="1">
                <a:latin typeface="Verdana"/>
                <a:cs typeface="Verdana"/>
              </a:rPr>
              <a:t>who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60" i="1">
                <a:latin typeface="Verdana"/>
                <a:cs typeface="Verdana"/>
              </a:rPr>
              <a:t>understand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35" i="1">
                <a:latin typeface="Verdana"/>
                <a:cs typeface="Verdana"/>
              </a:rPr>
              <a:t>bitcoin</a:t>
            </a:r>
            <a:r>
              <a:rPr dirty="0" sz="1400" spc="-75" i="1">
                <a:latin typeface="Verdana"/>
                <a:cs typeface="Verdana"/>
              </a:rPr>
              <a:t> </a:t>
            </a:r>
            <a:r>
              <a:rPr dirty="0" sz="1400" spc="-25" i="1">
                <a:latin typeface="Verdana"/>
                <a:cs typeface="Verdana"/>
              </a:rPr>
              <a:t>the</a:t>
            </a:r>
            <a:r>
              <a:rPr dirty="0" sz="1400" spc="-25" i="1">
                <a:latin typeface="Verdana"/>
                <a:cs typeface="Verdana"/>
              </a:rPr>
              <a:t> </a:t>
            </a:r>
            <a:r>
              <a:rPr dirty="0" sz="1400" spc="-40" i="1">
                <a:latin typeface="Verdana"/>
                <a:cs typeface="Verdana"/>
              </a:rPr>
              <a:t>least</a:t>
            </a:r>
            <a:r>
              <a:rPr dirty="0" sz="1400" spc="-70" i="1">
                <a:latin typeface="Verdana"/>
                <a:cs typeface="Verdana"/>
              </a:rPr>
              <a:t> are monetary</a:t>
            </a:r>
            <a:r>
              <a:rPr dirty="0" sz="1400" spc="-65" i="1">
                <a:latin typeface="Verdana"/>
                <a:cs typeface="Verdana"/>
              </a:rPr>
              <a:t> </a:t>
            </a:r>
            <a:r>
              <a:rPr dirty="0" sz="1400" spc="-55" i="1">
                <a:latin typeface="Verdana"/>
                <a:cs typeface="Verdana"/>
              </a:rPr>
              <a:t>economists.</a:t>
            </a:r>
            <a:r>
              <a:rPr dirty="0" sz="1400" spc="-70" i="1">
                <a:latin typeface="Verdana"/>
                <a:cs typeface="Verdana"/>
              </a:rPr>
              <a:t> </a:t>
            </a:r>
            <a:r>
              <a:rPr dirty="0" sz="1400" spc="-20" i="1">
                <a:latin typeface="Verdana"/>
                <a:cs typeface="Verdana"/>
              </a:rPr>
              <a:t>They </a:t>
            </a:r>
            <a:r>
              <a:rPr dirty="0" sz="1400" spc="-40" i="1">
                <a:latin typeface="Verdana"/>
                <a:cs typeface="Verdana"/>
              </a:rPr>
              <a:t>cannot</a:t>
            </a:r>
            <a:r>
              <a:rPr dirty="0" sz="1400" spc="-90" i="1">
                <a:latin typeface="Verdana"/>
                <a:cs typeface="Verdana"/>
              </a:rPr>
              <a:t> </a:t>
            </a:r>
            <a:r>
              <a:rPr dirty="0" sz="1400" spc="-50" i="1">
                <a:latin typeface="Verdana"/>
                <a:cs typeface="Verdana"/>
              </a:rPr>
              <a:t>wrap</a:t>
            </a:r>
            <a:r>
              <a:rPr dirty="0" sz="1400" spc="-85" i="1">
                <a:latin typeface="Verdana"/>
                <a:cs typeface="Verdana"/>
              </a:rPr>
              <a:t> </a:t>
            </a:r>
            <a:r>
              <a:rPr dirty="0" sz="1400" spc="-55" i="1">
                <a:latin typeface="Verdana"/>
                <a:cs typeface="Verdana"/>
              </a:rPr>
              <a:t>their</a:t>
            </a:r>
            <a:r>
              <a:rPr dirty="0" sz="1400" spc="-85" i="1">
                <a:latin typeface="Verdana"/>
                <a:cs typeface="Verdana"/>
              </a:rPr>
              <a:t> </a:t>
            </a:r>
            <a:r>
              <a:rPr dirty="0" sz="1400" spc="-40" i="1">
                <a:latin typeface="Verdana"/>
                <a:cs typeface="Verdana"/>
              </a:rPr>
              <a:t>heads</a:t>
            </a:r>
            <a:r>
              <a:rPr dirty="0" sz="1400" spc="-85" i="1">
                <a:latin typeface="Verdana"/>
                <a:cs typeface="Verdana"/>
              </a:rPr>
              <a:t> </a:t>
            </a:r>
            <a:r>
              <a:rPr dirty="0" sz="1400" spc="-60" i="1">
                <a:latin typeface="Verdana"/>
                <a:cs typeface="Verdana"/>
              </a:rPr>
              <a:t>around</a:t>
            </a:r>
            <a:r>
              <a:rPr dirty="0" sz="1400" spc="-85" i="1">
                <a:latin typeface="Verdana"/>
                <a:cs typeface="Verdana"/>
              </a:rPr>
              <a:t> </a:t>
            </a:r>
            <a:r>
              <a:rPr dirty="0" sz="1400" spc="-20" i="1">
                <a:latin typeface="Verdana"/>
                <a:cs typeface="Verdana"/>
              </a:rPr>
              <a:t>it."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47610" y="3530713"/>
            <a:ext cx="24561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Tahoma"/>
                <a:cs typeface="Tahoma"/>
              </a:rPr>
              <a:t>—Andreas</a:t>
            </a:r>
            <a:r>
              <a:rPr dirty="0" sz="1400" spc="-35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M.</a:t>
            </a:r>
            <a:r>
              <a:rPr dirty="0" sz="1400" spc="-90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Antonopoulos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776434" y="1039072"/>
            <a:ext cx="2091689" cy="52006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400" spc="-105" i="1">
                <a:solidFill>
                  <a:srgbClr val="FCD94B"/>
                </a:solidFill>
                <a:latin typeface="Verdana"/>
                <a:cs typeface="Verdana"/>
              </a:rPr>
              <a:t>“it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ought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5" i="1">
                <a:solidFill>
                  <a:srgbClr val="FCD94B"/>
                </a:solidFill>
                <a:latin typeface="Verdana"/>
                <a:cs typeface="Verdana"/>
              </a:rPr>
              <a:t>be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outlawed.”</a:t>
            </a:r>
            <a:endParaRPr sz="1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1400" b="1">
                <a:solidFill>
                  <a:srgbClr val="FCD94B"/>
                </a:solidFill>
                <a:latin typeface="Tahoma"/>
                <a:cs typeface="Tahoma"/>
              </a:rPr>
              <a:t>—Joseph</a:t>
            </a:r>
            <a:r>
              <a:rPr dirty="0" sz="1400" spc="125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CD94B"/>
                </a:solidFill>
                <a:latin typeface="Tahoma"/>
                <a:cs typeface="Tahoma"/>
              </a:rPr>
              <a:t>Stiglitz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88732" y="1779304"/>
            <a:ext cx="3666490" cy="1006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400" spc="-95" i="1">
                <a:solidFill>
                  <a:srgbClr val="FCD94B"/>
                </a:solidFill>
                <a:latin typeface="Verdana"/>
                <a:cs typeface="Verdana"/>
              </a:rPr>
              <a:t>“"Bitcoin’s</a:t>
            </a:r>
            <a:r>
              <a:rPr dirty="0" sz="1400" spc="-4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volatility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renders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it</a:t>
            </a:r>
            <a:r>
              <a:rPr dirty="0" sz="1400" spc="-4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unattractive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for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most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corporations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hold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95" i="1">
                <a:solidFill>
                  <a:srgbClr val="FCD94B"/>
                </a:solidFill>
                <a:latin typeface="Verdana"/>
                <a:cs typeface="Verdana"/>
              </a:rPr>
              <a:t>in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lieu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0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0" i="1">
                <a:solidFill>
                  <a:srgbClr val="FCD94B"/>
                </a:solidFill>
                <a:latin typeface="Verdana"/>
                <a:cs typeface="Verdana"/>
              </a:rPr>
              <a:t>cash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reserves."</a:t>
            </a:r>
            <a:endParaRPr sz="1400">
              <a:latin typeface="Verdana"/>
              <a:cs typeface="Verdana"/>
            </a:endParaRPr>
          </a:p>
          <a:p>
            <a:pPr algn="ctr" marL="41275">
              <a:lnSpc>
                <a:spcPct val="100000"/>
              </a:lnSpc>
              <a:spcBef>
                <a:spcPts val="250"/>
              </a:spcBef>
            </a:pPr>
            <a:r>
              <a:rPr dirty="0" sz="1400" b="1">
                <a:solidFill>
                  <a:srgbClr val="FCD94B"/>
                </a:solidFill>
                <a:latin typeface="Tahoma"/>
                <a:cs typeface="Tahoma"/>
              </a:rPr>
              <a:t>—</a:t>
            </a:r>
            <a:r>
              <a:rPr dirty="0" sz="1400" spc="-10" b="1">
                <a:solidFill>
                  <a:srgbClr val="FCD94B"/>
                </a:solidFill>
                <a:latin typeface="Tahoma"/>
                <a:cs typeface="Tahoma"/>
              </a:rPr>
              <a:t>Steve</a:t>
            </a:r>
            <a:r>
              <a:rPr dirty="0" sz="1400" spc="-25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400" spc="-20" b="1">
                <a:solidFill>
                  <a:srgbClr val="FCD94B"/>
                </a:solidFill>
                <a:latin typeface="Tahoma"/>
                <a:cs typeface="Tahoma"/>
              </a:rPr>
              <a:t>Hanke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156837" y="3006125"/>
            <a:ext cx="3328670" cy="1006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"Bitcoin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has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bootstrapped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70" i="1">
                <a:solidFill>
                  <a:srgbClr val="FCD94B"/>
                </a:solidFill>
                <a:latin typeface="Verdana"/>
                <a:cs typeface="Verdana"/>
              </a:rPr>
              <a:t>$1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trillion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in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10" i="1">
                <a:solidFill>
                  <a:srgbClr val="FCD94B"/>
                </a:solidFill>
                <a:latin typeface="Verdana"/>
                <a:cs typeface="Verdana"/>
              </a:rPr>
              <a:t>market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cap,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almost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like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returns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to </a:t>
            </a:r>
            <a:r>
              <a:rPr dirty="0" sz="1400" spc="-20" i="1">
                <a:solidFill>
                  <a:srgbClr val="FCD94B"/>
                </a:solidFill>
                <a:latin typeface="Verdana"/>
                <a:cs typeface="Verdana"/>
              </a:rPr>
              <a:t>counterfeiting,"</a:t>
            </a:r>
            <a:endParaRPr sz="1400">
              <a:latin typeface="Verdana"/>
              <a:cs typeface="Verdana"/>
            </a:endParaRPr>
          </a:p>
          <a:p>
            <a:pPr algn="ctr" marL="635">
              <a:lnSpc>
                <a:spcPct val="100000"/>
              </a:lnSpc>
              <a:spcBef>
                <a:spcPts val="250"/>
              </a:spcBef>
            </a:pPr>
            <a:r>
              <a:rPr dirty="0" sz="1400" b="1">
                <a:solidFill>
                  <a:srgbClr val="FCD94B"/>
                </a:solidFill>
                <a:latin typeface="Tahoma"/>
                <a:cs typeface="Tahoma"/>
              </a:rPr>
              <a:t>—Jeffrey</a:t>
            </a:r>
            <a:r>
              <a:rPr dirty="0" sz="1400" spc="5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CD94B"/>
                </a:solidFill>
                <a:latin typeface="Tahoma"/>
                <a:cs typeface="Tahoma"/>
              </a:rPr>
              <a:t>Sachs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0225" y="1575752"/>
            <a:ext cx="3596004" cy="2987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Confirmed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transactions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bitcoin’s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solidFill>
                  <a:srgbClr val="FFFFFF"/>
                </a:solidFill>
                <a:latin typeface="Verdana"/>
                <a:cs typeface="Verdana"/>
              </a:rPr>
              <a:t>main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layer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provide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certainty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finality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cannot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matched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legacy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system.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Hence,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transaction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fees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may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spike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certain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times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limited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capacity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block,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network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remains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incredibly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reliable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settlement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layer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for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high-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value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transactions.</a:t>
            </a:r>
            <a:endParaRPr sz="1300">
              <a:latin typeface="Verdana"/>
              <a:cs typeface="Verdana"/>
            </a:endParaRPr>
          </a:p>
          <a:p>
            <a:pPr marL="12700" marR="87630">
              <a:lnSpc>
                <a:spcPct val="114999"/>
              </a:lnSpc>
            </a:pP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Smaller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transactions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(incl.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microtransactions)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continue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migrate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secondary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layers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(e.g., 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lightning,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liquid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federated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side-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chains) 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fees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remain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order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magnitude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below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anything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retail bank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afford.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050" y="363303"/>
            <a:ext cx="2797175" cy="1061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400" spc="-320">
                <a:solidFill>
                  <a:srgbClr val="FFFFFF"/>
                </a:solidFill>
              </a:rPr>
              <a:t>PROHIBITIVE </a:t>
            </a:r>
            <a:r>
              <a:rPr dirty="0" sz="3400" spc="-415">
                <a:solidFill>
                  <a:srgbClr val="FCD94B"/>
                </a:solidFill>
              </a:rPr>
              <a:t>TRANSACTION</a:t>
            </a:r>
            <a:r>
              <a:rPr dirty="0" sz="3400" spc="-270">
                <a:solidFill>
                  <a:srgbClr val="FCD94B"/>
                </a:solidFill>
              </a:rPr>
              <a:t> </a:t>
            </a:r>
            <a:r>
              <a:rPr dirty="0" sz="3400" spc="-155">
                <a:solidFill>
                  <a:srgbClr val="FCD94B"/>
                </a:solidFill>
              </a:rPr>
              <a:t>FEES</a:t>
            </a:r>
            <a:endParaRPr sz="3400"/>
          </a:p>
        </p:txBody>
      </p:sp>
      <p:sp>
        <p:nvSpPr>
          <p:cNvPr id="4" name="object 4" descr=""/>
          <p:cNvSpPr txBox="1"/>
          <p:nvPr/>
        </p:nvSpPr>
        <p:spPr>
          <a:xfrm>
            <a:off x="5224700" y="3053544"/>
            <a:ext cx="3354704" cy="15582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500" spc="-70" i="1">
                <a:solidFill>
                  <a:srgbClr val="FCD94B"/>
                </a:solidFill>
                <a:latin typeface="Verdana"/>
                <a:cs typeface="Verdana"/>
              </a:rPr>
              <a:t>“Between</a:t>
            </a:r>
            <a:r>
              <a:rPr dirty="0" sz="15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40" i="1">
                <a:solidFill>
                  <a:srgbClr val="FCD94B"/>
                </a:solidFill>
                <a:latin typeface="Verdana"/>
                <a:cs typeface="Verdana"/>
              </a:rPr>
              <a:t>October</a:t>
            </a:r>
            <a:r>
              <a:rPr dirty="0" sz="15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100" i="1">
                <a:solidFill>
                  <a:srgbClr val="FCD94B"/>
                </a:solidFill>
                <a:latin typeface="Verdana"/>
                <a:cs typeface="Verdana"/>
              </a:rPr>
              <a:t>2010</a:t>
            </a:r>
            <a:r>
              <a:rPr dirty="0" sz="15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60" i="1">
                <a:solidFill>
                  <a:srgbClr val="FCD94B"/>
                </a:solidFill>
                <a:latin typeface="Verdana"/>
                <a:cs typeface="Verdana"/>
              </a:rPr>
              <a:t>and</a:t>
            </a:r>
            <a:r>
              <a:rPr dirty="0" sz="15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20" i="1">
                <a:solidFill>
                  <a:srgbClr val="FCD94B"/>
                </a:solidFill>
                <a:latin typeface="Verdana"/>
                <a:cs typeface="Verdana"/>
              </a:rPr>
              <a:t>July</a:t>
            </a:r>
            <a:r>
              <a:rPr dirty="0" sz="1500" spc="-2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125" i="1">
                <a:solidFill>
                  <a:srgbClr val="FCD94B"/>
                </a:solidFill>
                <a:latin typeface="Verdana"/>
                <a:cs typeface="Verdana"/>
              </a:rPr>
              <a:t>2021,</a:t>
            </a:r>
            <a:r>
              <a:rPr dirty="0" sz="1500" spc="-9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45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5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75" i="1">
                <a:solidFill>
                  <a:srgbClr val="FCD94B"/>
                </a:solidFill>
                <a:latin typeface="Verdana"/>
                <a:cs typeface="Verdana"/>
              </a:rPr>
              <a:t>average</a:t>
            </a:r>
            <a:r>
              <a:rPr dirty="0" sz="15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70" i="1">
                <a:solidFill>
                  <a:srgbClr val="FCD94B"/>
                </a:solidFill>
                <a:latin typeface="Verdana"/>
                <a:cs typeface="Verdana"/>
              </a:rPr>
              <a:t>daily</a:t>
            </a:r>
            <a:r>
              <a:rPr dirty="0" sz="15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10" i="1">
                <a:solidFill>
                  <a:srgbClr val="FCD94B"/>
                </a:solidFill>
                <a:latin typeface="Verdana"/>
                <a:cs typeface="Verdana"/>
              </a:rPr>
              <a:t>transaction </a:t>
            </a:r>
            <a:r>
              <a:rPr dirty="0" sz="1500" spc="-35" i="1">
                <a:solidFill>
                  <a:srgbClr val="FCD94B"/>
                </a:solidFill>
                <a:latin typeface="Verdana"/>
                <a:cs typeface="Verdana"/>
              </a:rPr>
              <a:t>fees</a:t>
            </a:r>
            <a:r>
              <a:rPr dirty="0" sz="150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65" i="1">
                <a:solidFill>
                  <a:srgbClr val="FCD94B"/>
                </a:solidFill>
                <a:latin typeface="Verdana"/>
                <a:cs typeface="Verdana"/>
              </a:rPr>
              <a:t>came</a:t>
            </a:r>
            <a:r>
              <a:rPr dirty="0" sz="1500" spc="-9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75" i="1">
                <a:solidFill>
                  <a:srgbClr val="FCD94B"/>
                </a:solidFill>
                <a:latin typeface="Verdana"/>
                <a:cs typeface="Verdana"/>
              </a:rPr>
              <a:t>up</a:t>
            </a:r>
            <a:r>
              <a:rPr dirty="0" sz="150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55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500" spc="-9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75" i="1">
                <a:solidFill>
                  <a:srgbClr val="FCD94B"/>
                </a:solidFill>
                <a:latin typeface="Verdana"/>
                <a:cs typeface="Verdana"/>
              </a:rPr>
              <a:t>around</a:t>
            </a:r>
            <a:r>
              <a:rPr dirty="0" sz="15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215" b="1" i="1">
                <a:solidFill>
                  <a:srgbClr val="FCD94B"/>
                </a:solidFill>
                <a:latin typeface="Verdana"/>
                <a:cs typeface="Verdana"/>
              </a:rPr>
              <a:t>0.02%</a:t>
            </a:r>
            <a:r>
              <a:rPr dirty="0" sz="1500" spc="-80" b="1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10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500" spc="-9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25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50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75" i="1">
                <a:solidFill>
                  <a:srgbClr val="FCD94B"/>
                </a:solidFill>
                <a:latin typeface="Verdana"/>
                <a:cs typeface="Verdana"/>
              </a:rPr>
              <a:t>value</a:t>
            </a:r>
            <a:r>
              <a:rPr dirty="0" sz="1500" spc="-11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20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500" spc="-10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45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500" spc="-10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500" spc="-10" i="1">
                <a:solidFill>
                  <a:srgbClr val="FCD94B"/>
                </a:solidFill>
                <a:latin typeface="Verdana"/>
                <a:cs typeface="Verdana"/>
              </a:rPr>
              <a:t>transactions.”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b="1">
                <a:solidFill>
                  <a:srgbClr val="FCD94B"/>
                </a:solidFill>
                <a:latin typeface="Tahoma"/>
                <a:cs typeface="Tahoma"/>
              </a:rPr>
              <a:t>—</a:t>
            </a:r>
            <a:r>
              <a:rPr dirty="0" sz="1500" spc="-10" b="1">
                <a:solidFill>
                  <a:srgbClr val="FCD94B"/>
                </a:solidFill>
                <a:latin typeface="Tahoma"/>
                <a:cs typeface="Tahoma"/>
              </a:rPr>
              <a:t>Saifedean</a:t>
            </a:r>
            <a:r>
              <a:rPr dirty="0" sz="1500" spc="-40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500" spc="-10" b="1">
                <a:solidFill>
                  <a:srgbClr val="FCD94B"/>
                </a:solidFill>
                <a:latin typeface="Tahoma"/>
                <a:cs typeface="Tahoma"/>
              </a:rPr>
              <a:t>Ammous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200" spc="-55">
                <a:solidFill>
                  <a:srgbClr val="999999"/>
                </a:solidFill>
                <a:latin typeface="Verdana"/>
                <a:cs typeface="Verdana"/>
              </a:rPr>
              <a:t>(The</a:t>
            </a:r>
            <a:r>
              <a:rPr dirty="0" sz="1200" spc="-80">
                <a:solidFill>
                  <a:srgbClr val="999999"/>
                </a:solidFill>
                <a:latin typeface="Verdana"/>
                <a:cs typeface="Verdana"/>
              </a:rPr>
              <a:t> </a:t>
            </a:r>
            <a:r>
              <a:rPr dirty="0" sz="1200" spc="-45">
                <a:solidFill>
                  <a:srgbClr val="999999"/>
                </a:solidFill>
                <a:latin typeface="Verdana"/>
                <a:cs typeface="Verdana"/>
              </a:rPr>
              <a:t>Fiat</a:t>
            </a:r>
            <a:r>
              <a:rPr dirty="0" sz="1200" spc="-75">
                <a:solidFill>
                  <a:srgbClr val="999999"/>
                </a:solidFill>
                <a:latin typeface="Verdana"/>
                <a:cs typeface="Verdana"/>
              </a:rPr>
              <a:t> </a:t>
            </a:r>
            <a:r>
              <a:rPr dirty="0" sz="1200" spc="-10">
                <a:solidFill>
                  <a:srgbClr val="999999"/>
                </a:solidFill>
                <a:latin typeface="Verdana"/>
                <a:cs typeface="Verdana"/>
              </a:rPr>
              <a:t>Standard)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8800" y="482500"/>
            <a:ext cx="2286050" cy="22860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36375" y="2529192"/>
            <a:ext cx="4104640" cy="2233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are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few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logic,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mainly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demonzies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activity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commonly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known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FFFFF"/>
                </a:solidFill>
                <a:latin typeface="Verdana"/>
                <a:cs typeface="Verdana"/>
              </a:rPr>
              <a:t>saving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(the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excess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income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spending).</a:t>
            </a:r>
            <a:endParaRPr sz="1400">
              <a:latin typeface="Verdana"/>
              <a:cs typeface="Verdana"/>
            </a:endParaRPr>
          </a:p>
          <a:p>
            <a:pPr marL="12700" marR="156210">
              <a:lnSpc>
                <a:spcPct val="114999"/>
              </a:lnSpc>
            </a:pP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Rebranding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FFFFF"/>
                </a:solidFill>
                <a:latin typeface="Verdana"/>
                <a:cs typeface="Verdana"/>
              </a:rPr>
              <a:t>saving</a:t>
            </a:r>
            <a:r>
              <a:rPr dirty="0" sz="1400" spc="-7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hoarding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quite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literally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advocating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for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living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paycheck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paycheck.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significant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investment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requires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saving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capital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able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later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deploy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(at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was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was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logic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prior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banks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loaning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money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existence).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6375" y="-37726"/>
            <a:ext cx="3974465" cy="2346960"/>
          </a:xfrm>
          <a:prstGeom prst="rect"/>
        </p:spPr>
        <p:txBody>
          <a:bodyPr wrap="square" lIns="0" tIns="368300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2900"/>
              </a:spcBef>
            </a:pPr>
            <a:r>
              <a:rPr dirty="0" sz="4300" spc="-385">
                <a:solidFill>
                  <a:srgbClr val="FFFFFF"/>
                </a:solidFill>
              </a:rPr>
              <a:t>WILL</a:t>
            </a:r>
            <a:r>
              <a:rPr dirty="0" sz="4300" spc="-509">
                <a:solidFill>
                  <a:srgbClr val="FFFFFF"/>
                </a:solidFill>
              </a:rPr>
              <a:t> </a:t>
            </a:r>
            <a:r>
              <a:rPr dirty="0" sz="4300" spc="-335">
                <a:solidFill>
                  <a:srgbClr val="FFFFFF"/>
                </a:solidFill>
              </a:rPr>
              <a:t>BE </a:t>
            </a:r>
            <a:r>
              <a:rPr dirty="0" sz="4300" spc="-600">
                <a:solidFill>
                  <a:srgbClr val="FCD94B"/>
                </a:solidFill>
              </a:rPr>
              <a:t>HOARDED</a:t>
            </a:r>
            <a:endParaRPr sz="4300"/>
          </a:p>
          <a:p>
            <a:pPr marL="12700" marR="5080">
              <a:lnSpc>
                <a:spcPct val="114999"/>
              </a:lnSpc>
              <a:spcBef>
                <a:spcPts val="660"/>
              </a:spcBef>
            </a:pP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argument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seen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resurgence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era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cheap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debt,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fixed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supply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money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incentivizes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hoarding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whereby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holders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spend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economy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simply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sit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hands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watch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value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rise.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64049" y="3046592"/>
            <a:ext cx="3192145" cy="173608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40005">
              <a:lnSpc>
                <a:spcPct val="100000"/>
              </a:lnSpc>
              <a:spcBef>
                <a:spcPts val="125"/>
              </a:spcBef>
            </a:pP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“People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5" i="1">
                <a:solidFill>
                  <a:srgbClr val="FCD94B"/>
                </a:solidFill>
                <a:latin typeface="Verdana"/>
                <a:cs typeface="Verdana"/>
              </a:rPr>
              <a:t>hold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money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hedge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against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future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uncertainty.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680"/>
              </a:spcBef>
            </a:pP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Yes,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holding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5" i="1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5" i="1">
                <a:solidFill>
                  <a:srgbClr val="FCD94B"/>
                </a:solidFill>
                <a:latin typeface="Verdana"/>
                <a:cs typeface="Verdana"/>
              </a:rPr>
              <a:t>is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using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bitcoin.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5" i="1">
                <a:solidFill>
                  <a:srgbClr val="FCD94B"/>
                </a:solidFill>
                <a:latin typeface="Verdana"/>
                <a:cs typeface="Verdana"/>
              </a:rPr>
              <a:t>All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5" i="1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are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always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5" i="1">
                <a:solidFill>
                  <a:srgbClr val="FCD94B"/>
                </a:solidFill>
                <a:latin typeface="Verdana"/>
                <a:cs typeface="Verdana"/>
              </a:rPr>
              <a:t>held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by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someone,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payments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 only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change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who </a:t>
            </a:r>
            <a:r>
              <a:rPr dirty="0" sz="1400" spc="-35" i="1">
                <a:solidFill>
                  <a:srgbClr val="FCD94B"/>
                </a:solidFill>
                <a:latin typeface="Verdana"/>
                <a:cs typeface="Verdana"/>
              </a:rPr>
              <a:t>is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holding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0" i="1">
                <a:solidFill>
                  <a:srgbClr val="FCD94B"/>
                </a:solidFill>
                <a:latin typeface="Verdana"/>
                <a:cs typeface="Verdana"/>
              </a:rPr>
              <a:t>it.”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00" spc="-25" b="1">
                <a:solidFill>
                  <a:srgbClr val="FCD94B"/>
                </a:solidFill>
                <a:latin typeface="Tahoma"/>
                <a:cs typeface="Tahoma"/>
              </a:rPr>
              <a:t>—</a:t>
            </a:r>
            <a:r>
              <a:rPr dirty="0" sz="1400" spc="-20" b="1">
                <a:solidFill>
                  <a:srgbClr val="FCD94B"/>
                </a:solidFill>
                <a:latin typeface="Tahoma"/>
                <a:cs typeface="Tahoma"/>
              </a:rPr>
              <a:t>Pierre</a:t>
            </a:r>
            <a:r>
              <a:rPr dirty="0" sz="1400" spc="-70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CD94B"/>
                </a:solidFill>
                <a:latin typeface="Tahoma"/>
                <a:cs typeface="Tahoma"/>
              </a:rPr>
              <a:t>Rochard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750" y="483125"/>
            <a:ext cx="2266950" cy="22669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7356" rIns="0" bIns="0" rtlCol="0" vert="horz">
            <a:spAutoFit/>
          </a:bodyPr>
          <a:lstStyle/>
          <a:p>
            <a:pPr marL="163195">
              <a:lnSpc>
                <a:spcPct val="100000"/>
              </a:lnSpc>
              <a:spcBef>
                <a:spcPts val="100"/>
              </a:spcBef>
            </a:pPr>
            <a:r>
              <a:rPr dirty="0" spc="-595">
                <a:solidFill>
                  <a:srgbClr val="FFFFFF"/>
                </a:solidFill>
              </a:rPr>
              <a:t>CAN</a:t>
            </a:r>
            <a:r>
              <a:rPr dirty="0" spc="-330">
                <a:solidFill>
                  <a:srgbClr val="FFFFFF"/>
                </a:solidFill>
              </a:rPr>
              <a:t> </a:t>
            </a:r>
            <a:r>
              <a:rPr dirty="0" spc="-229">
                <a:solidFill>
                  <a:srgbClr val="FFFFFF"/>
                </a:solidFill>
              </a:rPr>
              <a:t>B</a:t>
            </a:r>
            <a:r>
              <a:rPr dirty="0" spc="-530">
                <a:solidFill>
                  <a:srgbClr val="FFFFFF"/>
                </a:solidFill>
              </a:rPr>
              <a:t>E</a:t>
            </a:r>
            <a:r>
              <a:rPr dirty="0" baseline="-31746" sz="6300" spc="-2550"/>
              <a:t>D</a:t>
            </a:r>
            <a:r>
              <a:rPr dirty="0" sz="4200" spc="-1390">
                <a:solidFill>
                  <a:srgbClr val="FCD94B"/>
                </a:solidFill>
              </a:rPr>
              <a:t>D</a:t>
            </a:r>
            <a:r>
              <a:rPr dirty="0" baseline="-31746" sz="6300" spc="-2595"/>
              <a:t>U</a:t>
            </a:r>
            <a:r>
              <a:rPr dirty="0" sz="4200" spc="-1460">
                <a:solidFill>
                  <a:srgbClr val="FCD94B"/>
                </a:solidFill>
              </a:rPr>
              <a:t>U</a:t>
            </a:r>
            <a:r>
              <a:rPr dirty="0" baseline="-31746" sz="6300" spc="-2145"/>
              <a:t>P</a:t>
            </a:r>
            <a:r>
              <a:rPr dirty="0" sz="4200" spc="-1220">
                <a:solidFill>
                  <a:srgbClr val="FCD94B"/>
                </a:solidFill>
              </a:rPr>
              <a:t>P</a:t>
            </a:r>
            <a:r>
              <a:rPr dirty="0" baseline="-31746" sz="6300" spc="-1627"/>
              <a:t>L</a:t>
            </a:r>
            <a:r>
              <a:rPr dirty="0" sz="4200" spc="-1160">
                <a:solidFill>
                  <a:srgbClr val="FCD94B"/>
                </a:solidFill>
              </a:rPr>
              <a:t>L</a:t>
            </a:r>
            <a:r>
              <a:rPr dirty="0" baseline="-31746" sz="6300" spc="-375"/>
              <a:t>I</a:t>
            </a:r>
            <a:r>
              <a:rPr dirty="0" sz="4200" spc="-1280">
                <a:solidFill>
                  <a:srgbClr val="FCD94B"/>
                </a:solidFill>
              </a:rPr>
              <a:t>I</a:t>
            </a:r>
            <a:r>
              <a:rPr dirty="0" baseline="-31746" sz="6300" spc="-2182"/>
              <a:t>C</a:t>
            </a:r>
            <a:r>
              <a:rPr dirty="0" sz="4200" spc="-1270">
                <a:solidFill>
                  <a:srgbClr val="FCD94B"/>
                </a:solidFill>
              </a:rPr>
              <a:t>C</a:t>
            </a:r>
            <a:r>
              <a:rPr dirty="0" baseline="-31746" sz="6300" spc="-2257"/>
              <a:t>A</a:t>
            </a:r>
            <a:r>
              <a:rPr dirty="0" sz="4200" spc="-1700">
                <a:solidFill>
                  <a:srgbClr val="FCD94B"/>
                </a:solidFill>
              </a:rPr>
              <a:t>A</a:t>
            </a:r>
            <a:r>
              <a:rPr dirty="0" baseline="-31746" sz="6300" spc="-1860"/>
              <a:t>T</a:t>
            </a:r>
            <a:r>
              <a:rPr dirty="0" sz="4200" spc="-1305">
                <a:solidFill>
                  <a:srgbClr val="FCD94B"/>
                </a:solidFill>
              </a:rPr>
              <a:t>T</a:t>
            </a:r>
            <a:r>
              <a:rPr dirty="0" baseline="-31746" sz="6300" spc="-1920"/>
              <a:t>E</a:t>
            </a:r>
            <a:r>
              <a:rPr dirty="0" sz="4200" spc="-1245">
                <a:solidFill>
                  <a:srgbClr val="FCD94B"/>
                </a:solidFill>
              </a:rPr>
              <a:t>E</a:t>
            </a:r>
            <a:r>
              <a:rPr dirty="0" baseline="-31746" sz="6300" spc="-2550"/>
              <a:t>D</a:t>
            </a:r>
            <a:r>
              <a:rPr dirty="0" sz="4200" spc="-229">
                <a:solidFill>
                  <a:srgbClr val="FCD94B"/>
                </a:solidFill>
              </a:rPr>
              <a:t>D</a:t>
            </a:r>
            <a:endParaRPr sz="4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400" y="1706312"/>
            <a:ext cx="3664599" cy="343718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55375" y="1334071"/>
            <a:ext cx="4663440" cy="35274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1350" spc="-10" b="1">
                <a:solidFill>
                  <a:srgbClr val="B7B7B7"/>
                </a:solidFill>
                <a:latin typeface="Tahoma"/>
                <a:cs typeface="Tahoma"/>
              </a:rPr>
              <a:t>Critic:</a:t>
            </a:r>
            <a:r>
              <a:rPr dirty="0" sz="1350" spc="-5" b="1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dirty="0" sz="1350" spc="-50" i="1">
                <a:solidFill>
                  <a:srgbClr val="B7B7B7"/>
                </a:solidFill>
                <a:latin typeface="Verdana"/>
                <a:cs typeface="Verdana"/>
              </a:rPr>
              <a:t>Bitcoin</a:t>
            </a:r>
            <a:r>
              <a:rPr dirty="0" sz="1350" spc="-8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B7B7B7"/>
                </a:solidFill>
                <a:latin typeface="Verdana"/>
                <a:cs typeface="Verdana"/>
              </a:rPr>
              <a:t>is</a:t>
            </a:r>
            <a:r>
              <a:rPr dirty="0" sz="1350" spc="-8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55" i="1">
                <a:solidFill>
                  <a:srgbClr val="B7B7B7"/>
                </a:solidFill>
                <a:latin typeface="Verdana"/>
                <a:cs typeface="Verdana"/>
              </a:rPr>
              <a:t>not</a:t>
            </a:r>
            <a:r>
              <a:rPr dirty="0" sz="1350" spc="-90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25" i="1">
                <a:solidFill>
                  <a:srgbClr val="B7B7B7"/>
                </a:solidFill>
                <a:latin typeface="Verdana"/>
                <a:cs typeface="Verdana"/>
              </a:rPr>
              <a:t>scarce</a:t>
            </a:r>
            <a:r>
              <a:rPr dirty="0" sz="1350" spc="-8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35" i="1">
                <a:solidFill>
                  <a:srgbClr val="B7B7B7"/>
                </a:solidFill>
                <a:latin typeface="Verdana"/>
                <a:cs typeface="Verdana"/>
              </a:rPr>
              <a:t>because</a:t>
            </a:r>
            <a:r>
              <a:rPr dirty="0" sz="1350" spc="-8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60" i="1">
                <a:solidFill>
                  <a:srgbClr val="B7B7B7"/>
                </a:solidFill>
                <a:latin typeface="Verdana"/>
                <a:cs typeface="Verdana"/>
              </a:rPr>
              <a:t>there</a:t>
            </a:r>
            <a:r>
              <a:rPr dirty="0" sz="1350" spc="-90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75" i="1">
                <a:solidFill>
                  <a:srgbClr val="B7B7B7"/>
                </a:solidFill>
                <a:latin typeface="Verdana"/>
                <a:cs typeface="Verdana"/>
              </a:rPr>
              <a:t>are</a:t>
            </a:r>
            <a:r>
              <a:rPr dirty="0" sz="1350" spc="-8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110" i="1">
                <a:solidFill>
                  <a:srgbClr val="B7B7B7"/>
                </a:solidFill>
                <a:latin typeface="Verdana"/>
                <a:cs typeface="Verdana"/>
              </a:rPr>
              <a:t>1000’s</a:t>
            </a:r>
            <a:r>
              <a:rPr dirty="0" sz="1350" spc="-8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25" i="1">
                <a:solidFill>
                  <a:srgbClr val="B7B7B7"/>
                </a:solidFill>
                <a:latin typeface="Verdana"/>
                <a:cs typeface="Verdana"/>
              </a:rPr>
              <a:t>of</a:t>
            </a:r>
            <a:r>
              <a:rPr dirty="0" sz="1350" spc="-2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55" i="1">
                <a:solidFill>
                  <a:srgbClr val="B7B7B7"/>
                </a:solidFill>
                <a:latin typeface="Verdana"/>
                <a:cs typeface="Verdana"/>
              </a:rPr>
              <a:t>other</a:t>
            </a:r>
            <a:r>
              <a:rPr dirty="0" sz="1350" spc="-80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B7B7B7"/>
                </a:solidFill>
                <a:latin typeface="Verdana"/>
                <a:cs typeface="Verdana"/>
              </a:rPr>
              <a:t>cryptocurrencies</a:t>
            </a:r>
            <a:r>
              <a:rPr dirty="0" sz="1350" spc="-7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55" i="1">
                <a:solidFill>
                  <a:srgbClr val="B7B7B7"/>
                </a:solidFill>
                <a:latin typeface="Verdana"/>
                <a:cs typeface="Verdana"/>
              </a:rPr>
              <a:t>out</a:t>
            </a:r>
            <a:r>
              <a:rPr dirty="0" sz="1350" spc="-7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60" i="1">
                <a:solidFill>
                  <a:srgbClr val="B7B7B7"/>
                </a:solidFill>
                <a:latin typeface="Verdana"/>
                <a:cs typeface="Verdana"/>
              </a:rPr>
              <a:t>there</a:t>
            </a:r>
            <a:r>
              <a:rPr dirty="0" sz="1350" spc="-80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55" i="1">
                <a:solidFill>
                  <a:srgbClr val="B7B7B7"/>
                </a:solidFill>
                <a:latin typeface="Verdana"/>
                <a:cs typeface="Verdana"/>
              </a:rPr>
              <a:t>and</a:t>
            </a:r>
            <a:r>
              <a:rPr dirty="0" sz="1350" spc="-7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40" i="1">
                <a:solidFill>
                  <a:srgbClr val="B7B7B7"/>
                </a:solidFill>
                <a:latin typeface="Verdana"/>
                <a:cs typeface="Verdana"/>
              </a:rPr>
              <a:t>besides,</a:t>
            </a:r>
            <a:r>
              <a:rPr dirty="0" sz="1350" spc="-7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70" i="1">
                <a:solidFill>
                  <a:srgbClr val="B7B7B7"/>
                </a:solidFill>
                <a:latin typeface="Verdana"/>
                <a:cs typeface="Verdana"/>
              </a:rPr>
              <a:t>anyone</a:t>
            </a:r>
            <a:r>
              <a:rPr dirty="0" sz="1350" spc="-80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25" i="1">
                <a:solidFill>
                  <a:srgbClr val="B7B7B7"/>
                </a:solidFill>
                <a:latin typeface="Verdana"/>
                <a:cs typeface="Verdana"/>
              </a:rPr>
              <a:t>can </a:t>
            </a:r>
            <a:r>
              <a:rPr dirty="0" sz="1350" spc="-35" i="1">
                <a:solidFill>
                  <a:srgbClr val="B7B7B7"/>
                </a:solidFill>
                <a:latin typeface="Verdana"/>
                <a:cs typeface="Verdana"/>
              </a:rPr>
              <a:t>copy</a:t>
            </a:r>
            <a:r>
              <a:rPr dirty="0" sz="1350" spc="-8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55" i="1">
                <a:solidFill>
                  <a:srgbClr val="B7B7B7"/>
                </a:solidFill>
                <a:latin typeface="Verdana"/>
                <a:cs typeface="Verdana"/>
              </a:rPr>
              <a:t>the</a:t>
            </a:r>
            <a:r>
              <a:rPr dirty="0" sz="1350" spc="-8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10" i="1">
                <a:solidFill>
                  <a:srgbClr val="B7B7B7"/>
                </a:solidFill>
                <a:latin typeface="Verdana"/>
                <a:cs typeface="Verdana"/>
              </a:rPr>
              <a:t>code</a:t>
            </a:r>
            <a:r>
              <a:rPr dirty="0" sz="1350" spc="-80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55" i="1">
                <a:solidFill>
                  <a:srgbClr val="B7B7B7"/>
                </a:solidFill>
                <a:latin typeface="Verdana"/>
                <a:cs typeface="Verdana"/>
              </a:rPr>
              <a:t>and</a:t>
            </a:r>
            <a:r>
              <a:rPr dirty="0" sz="1350" spc="-8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B7B7B7"/>
                </a:solidFill>
                <a:latin typeface="Verdana"/>
                <a:cs typeface="Verdana"/>
              </a:rPr>
              <a:t>create</a:t>
            </a:r>
            <a:r>
              <a:rPr dirty="0" sz="1350" spc="-80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70" i="1">
                <a:solidFill>
                  <a:srgbClr val="B7B7B7"/>
                </a:solidFill>
                <a:latin typeface="Verdana"/>
                <a:cs typeface="Verdana"/>
              </a:rPr>
              <a:t>their</a:t>
            </a:r>
            <a:r>
              <a:rPr dirty="0" sz="1350" spc="-8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65" i="1">
                <a:solidFill>
                  <a:srgbClr val="B7B7B7"/>
                </a:solidFill>
                <a:latin typeface="Verdana"/>
                <a:cs typeface="Verdana"/>
              </a:rPr>
              <a:t>own</a:t>
            </a:r>
            <a:r>
              <a:rPr dirty="0" sz="1350" spc="-85" i="1">
                <a:solidFill>
                  <a:srgbClr val="B7B7B7"/>
                </a:solidFill>
                <a:latin typeface="Verdana"/>
                <a:cs typeface="Verdana"/>
              </a:rPr>
              <a:t> </a:t>
            </a:r>
            <a:r>
              <a:rPr dirty="0" sz="1350" spc="-10" i="1">
                <a:solidFill>
                  <a:srgbClr val="B7B7B7"/>
                </a:solidFill>
                <a:latin typeface="Verdana"/>
                <a:cs typeface="Verdana"/>
              </a:rPr>
              <a:t>version.</a:t>
            </a:r>
            <a:endParaRPr sz="1350">
              <a:latin typeface="Verdana"/>
              <a:cs typeface="Verdana"/>
            </a:endParaRPr>
          </a:p>
          <a:p>
            <a:pPr marL="12700" marR="66040">
              <a:lnSpc>
                <a:spcPct val="100000"/>
              </a:lnSpc>
              <a:spcBef>
                <a:spcPts val="1620"/>
              </a:spcBef>
            </a:pPr>
            <a:r>
              <a:rPr dirty="0" sz="135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FFFFFF"/>
                </a:solidFill>
                <a:latin typeface="Verdana"/>
                <a:cs typeface="Verdana"/>
              </a:rPr>
              <a:t>open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FFFFFF"/>
                </a:solidFill>
                <a:latin typeface="Verdana"/>
                <a:cs typeface="Verdana"/>
              </a:rPr>
              <a:t>source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FFFFFF"/>
                </a:solidFill>
                <a:latin typeface="Verdana"/>
                <a:cs typeface="Verdana"/>
              </a:rPr>
              <a:t>protocol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transferring </a:t>
            </a:r>
            <a:r>
              <a:rPr dirty="0" sz="1350" spc="-10">
                <a:solidFill>
                  <a:srgbClr val="FFFFFF"/>
                </a:solidFill>
                <a:latin typeface="Verdana"/>
                <a:cs typeface="Verdana"/>
              </a:rPr>
              <a:t>value. </a:t>
            </a:r>
            <a:r>
              <a:rPr dirty="0" sz="1350" spc="-60">
                <a:solidFill>
                  <a:srgbClr val="FFFFFF"/>
                </a:solidFill>
                <a:latin typeface="Verdana"/>
                <a:cs typeface="Verdana"/>
              </a:rPr>
              <a:t>Yes,</a:t>
            </a:r>
            <a:r>
              <a:rPr dirty="0" sz="13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anyone</a:t>
            </a:r>
            <a:r>
              <a:rPr dirty="0" sz="13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3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3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fork</a:t>
            </a:r>
            <a:r>
              <a:rPr dirty="0" sz="13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13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3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attempt</a:t>
            </a:r>
            <a:r>
              <a:rPr dirty="0" sz="13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3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FFFFFF"/>
                </a:solidFill>
                <a:latin typeface="Verdana"/>
                <a:cs typeface="Verdana"/>
              </a:rPr>
              <a:t>launch</a:t>
            </a:r>
            <a:r>
              <a:rPr dirty="0" sz="13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3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Verdana"/>
                <a:cs typeface="Verdana"/>
              </a:rPr>
              <a:t>identical 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version. </a:t>
            </a:r>
            <a:r>
              <a:rPr dirty="0" sz="1350" spc="-65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 you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FFFFFF"/>
                </a:solidFill>
                <a:latin typeface="Verdana"/>
                <a:cs typeface="Verdana"/>
              </a:rPr>
              <a:t>cannot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take </a:t>
            </a:r>
            <a:r>
              <a:rPr dirty="0" sz="1350" spc="-8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FFFFFF"/>
                </a:solidFill>
                <a:latin typeface="Verdana"/>
                <a:cs typeface="Verdana"/>
              </a:rPr>
              <a:t>developers,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FFFFFF"/>
                </a:solidFill>
                <a:latin typeface="Verdana"/>
                <a:cs typeface="Verdana"/>
              </a:rPr>
              <a:t>miners </a:t>
            </a:r>
            <a:r>
              <a:rPr dirty="0" sz="1350" spc="-155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13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FFFFFF"/>
                </a:solidFill>
                <a:latin typeface="Verdana"/>
                <a:cs typeface="Verdana"/>
              </a:rPr>
              <a:t>hash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85">
                <a:solidFill>
                  <a:srgbClr val="FFFFFF"/>
                </a:solidFill>
                <a:latin typeface="Verdana"/>
                <a:cs typeface="Verdana"/>
              </a:rPr>
              <a:t>power,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FFFFFF"/>
                </a:solidFill>
                <a:latin typeface="Verdana"/>
                <a:cs typeface="Verdana"/>
              </a:rPr>
              <a:t>users,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FFFFFF"/>
                </a:solidFill>
                <a:latin typeface="Verdana"/>
                <a:cs typeface="Verdana"/>
              </a:rPr>
              <a:t>node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FFFFFF"/>
                </a:solidFill>
                <a:latin typeface="Verdana"/>
                <a:cs typeface="Verdana"/>
              </a:rPr>
              <a:t>operators</a:t>
            </a:r>
            <a:r>
              <a:rPr dirty="0" sz="13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dirty="0" sz="1350" spc="-55">
                <a:solidFill>
                  <a:srgbClr val="FFFFFF"/>
                </a:solidFill>
                <a:latin typeface="Verdana"/>
                <a:cs typeface="Verdana"/>
              </a:rPr>
              <a:t>suite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Verdana"/>
                <a:cs typeface="Verdana"/>
              </a:rPr>
              <a:t>products </a:t>
            </a:r>
            <a:r>
              <a:rPr dirty="0" sz="1350" spc="-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35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90">
                <a:solidFill>
                  <a:srgbClr val="FFFFFF"/>
                </a:solidFill>
                <a:latin typeface="Verdana"/>
                <a:cs typeface="Verdana"/>
              </a:rPr>
              <a:t>you.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FFFFFF"/>
                </a:solidFill>
                <a:latin typeface="Verdana"/>
                <a:cs typeface="Verdana"/>
              </a:rPr>
              <a:t>attracts</a:t>
            </a:r>
            <a:r>
              <a:rPr dirty="0" sz="13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dirty="0" sz="1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350" spc="-50">
                <a:solidFill>
                  <a:srgbClr val="FFFFFF"/>
                </a:solidFill>
                <a:latin typeface="Verdana"/>
                <a:cs typeface="Verdana"/>
              </a:rPr>
              <a:t>resources</a:t>
            </a:r>
            <a:r>
              <a:rPr dirty="0" sz="13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FFFFFF"/>
                </a:solidFill>
                <a:latin typeface="Verdana"/>
                <a:cs typeface="Verdana"/>
              </a:rPr>
              <a:t>precisely</a:t>
            </a:r>
            <a:r>
              <a:rPr dirty="0" sz="13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35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3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13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FFFFFF"/>
                </a:solidFill>
                <a:latin typeface="Verdana"/>
                <a:cs typeface="Verdana"/>
              </a:rPr>
              <a:t>transparency</a:t>
            </a:r>
            <a:r>
              <a:rPr dirty="0" sz="13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350" spc="-65">
                <a:solidFill>
                  <a:srgbClr val="FFFFFF"/>
                </a:solidFill>
                <a:latin typeface="Verdana"/>
                <a:cs typeface="Verdana"/>
              </a:rPr>
              <a:t>rigorous</a:t>
            </a:r>
            <a:r>
              <a:rPr dirty="0" sz="13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FFFFFF"/>
                </a:solidFill>
                <a:latin typeface="Verdana"/>
                <a:cs typeface="Verdana"/>
              </a:rPr>
              <a:t>development</a:t>
            </a:r>
            <a:r>
              <a:rPr dirty="0" sz="13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Verdana"/>
                <a:cs typeface="Verdana"/>
              </a:rPr>
              <a:t>process.</a:t>
            </a:r>
            <a:endParaRPr sz="1350">
              <a:latin typeface="Verdana"/>
              <a:cs typeface="Verdana"/>
            </a:endParaRPr>
          </a:p>
          <a:p>
            <a:pPr algn="just" marL="12700" marR="76200">
              <a:lnSpc>
                <a:spcPct val="100000"/>
              </a:lnSpc>
              <a:spcBef>
                <a:spcPts val="1620"/>
              </a:spcBef>
            </a:pPr>
            <a:r>
              <a:rPr dirty="0" sz="1350" spc="-75" i="1">
                <a:solidFill>
                  <a:srgbClr val="FCD94B"/>
                </a:solidFill>
                <a:latin typeface="Verdana"/>
                <a:cs typeface="Verdana"/>
              </a:rPr>
              <a:t>“Open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source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is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very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much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a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meritocracy.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You’ve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got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350" spc="-3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hive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80" i="1">
                <a:solidFill>
                  <a:srgbClr val="FCD94B"/>
                </a:solidFill>
                <a:latin typeface="Verdana"/>
                <a:cs typeface="Verdana"/>
              </a:rPr>
              <a:t>mind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5" i="1">
                <a:solidFill>
                  <a:srgbClr val="FCD94B"/>
                </a:solidFill>
                <a:latin typeface="Verdana"/>
                <a:cs typeface="Verdana"/>
              </a:rPr>
              <a:t>building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0" i="1">
                <a:solidFill>
                  <a:srgbClr val="FCD94B"/>
                </a:solidFill>
                <a:latin typeface="Verdana"/>
                <a:cs typeface="Verdana"/>
              </a:rPr>
              <a:t>solutions.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0" i="1">
                <a:solidFill>
                  <a:srgbClr val="FCD94B"/>
                </a:solidFill>
                <a:latin typeface="Verdana"/>
                <a:cs typeface="Verdana"/>
              </a:rPr>
              <a:t>You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get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75" i="1">
                <a:solidFill>
                  <a:srgbClr val="FCD94B"/>
                </a:solidFill>
                <a:latin typeface="Verdana"/>
                <a:cs typeface="Verdana"/>
              </a:rPr>
              <a:t>all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that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0" i="1">
                <a:solidFill>
                  <a:srgbClr val="FCD94B"/>
                </a:solidFill>
                <a:latin typeface="Verdana"/>
                <a:cs typeface="Verdana"/>
              </a:rPr>
              <a:t>scrutiny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5" i="1">
                <a:solidFill>
                  <a:srgbClr val="FCD94B"/>
                </a:solidFill>
                <a:latin typeface="Verdana"/>
                <a:cs typeface="Verdana"/>
              </a:rPr>
              <a:t>and</a:t>
            </a:r>
            <a:r>
              <a:rPr dirty="0" sz="1350" spc="-3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5" i="1">
                <a:solidFill>
                  <a:srgbClr val="FCD94B"/>
                </a:solidFill>
                <a:latin typeface="Verdana"/>
                <a:cs typeface="Verdana"/>
              </a:rPr>
              <a:t>that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comes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back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5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0" i="1">
                <a:solidFill>
                  <a:srgbClr val="FCD94B"/>
                </a:solidFill>
                <a:latin typeface="Verdana"/>
                <a:cs typeface="Verdana"/>
              </a:rPr>
              <a:t>security.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0" i="1">
                <a:solidFill>
                  <a:srgbClr val="FCD94B"/>
                </a:solidFill>
                <a:latin typeface="Verdana"/>
                <a:cs typeface="Verdana"/>
              </a:rPr>
              <a:t>Core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45" i="1">
                <a:solidFill>
                  <a:srgbClr val="FCD94B"/>
                </a:solidFill>
                <a:latin typeface="Verdana"/>
                <a:cs typeface="Verdana"/>
              </a:rPr>
              <a:t>is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60" i="1">
                <a:solidFill>
                  <a:srgbClr val="FCD94B"/>
                </a:solidFill>
                <a:latin typeface="Verdana"/>
                <a:cs typeface="Verdana"/>
              </a:rPr>
              <a:t>probably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one</a:t>
            </a:r>
            <a:r>
              <a:rPr dirty="0" sz="1350" spc="-3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25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75" i="1">
                <a:solidFill>
                  <a:srgbClr val="FCD94B"/>
                </a:solidFill>
                <a:latin typeface="Verdana"/>
                <a:cs typeface="Verdana"/>
              </a:rPr>
              <a:t>most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heavily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scrutinized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15" i="1">
                <a:solidFill>
                  <a:srgbClr val="FCD94B"/>
                </a:solidFill>
                <a:latin typeface="Verdana"/>
                <a:cs typeface="Verdana"/>
              </a:rPr>
              <a:t>code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30" i="1">
                <a:solidFill>
                  <a:srgbClr val="FCD94B"/>
                </a:solidFill>
                <a:latin typeface="Verdana"/>
                <a:cs typeface="Verdana"/>
              </a:rPr>
              <a:t>bases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70" i="1">
                <a:solidFill>
                  <a:srgbClr val="FCD94B"/>
                </a:solidFill>
                <a:latin typeface="Verdana"/>
                <a:cs typeface="Verdana"/>
              </a:rPr>
              <a:t>in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5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35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350" spc="-95" i="1">
                <a:solidFill>
                  <a:srgbClr val="FCD94B"/>
                </a:solidFill>
                <a:latin typeface="Verdana"/>
                <a:cs typeface="Verdana"/>
              </a:rPr>
              <a:t>world.”</a:t>
            </a: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50" spc="-40" b="1" i="1">
                <a:solidFill>
                  <a:srgbClr val="FCD94B"/>
                </a:solidFill>
                <a:latin typeface="Verdana"/>
                <a:cs typeface="Verdana"/>
              </a:rPr>
              <a:t>—</a:t>
            </a:r>
            <a:r>
              <a:rPr dirty="0" sz="1350" spc="-20" b="1" i="1">
                <a:solidFill>
                  <a:srgbClr val="FCD94B"/>
                </a:solidFill>
                <a:latin typeface="Verdana"/>
                <a:cs typeface="Verdana"/>
              </a:rPr>
              <a:t>@BTCSchellingPt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949025" y="897524"/>
            <a:ext cx="4195445" cy="3900804"/>
            <a:chOff x="4949025" y="897524"/>
            <a:chExt cx="4195445" cy="3900804"/>
          </a:xfrm>
        </p:grpSpPr>
        <p:sp>
          <p:nvSpPr>
            <p:cNvPr id="3" name="object 3" descr=""/>
            <p:cNvSpPr/>
            <p:nvPr/>
          </p:nvSpPr>
          <p:spPr>
            <a:xfrm>
              <a:off x="6302874" y="897524"/>
              <a:ext cx="2841625" cy="3096895"/>
            </a:xfrm>
            <a:custGeom>
              <a:avLst/>
              <a:gdLst/>
              <a:ahLst/>
              <a:cxnLst/>
              <a:rect l="l" t="t" r="r" b="b"/>
              <a:pathLst>
                <a:path w="2841625" h="3096895">
                  <a:moveTo>
                    <a:pt x="0" y="0"/>
                  </a:moveTo>
                  <a:lnTo>
                    <a:pt x="2841124" y="0"/>
                  </a:lnTo>
                  <a:lnTo>
                    <a:pt x="2841124" y="3096599"/>
                  </a:lnTo>
                  <a:lnTo>
                    <a:pt x="0" y="3096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94B">
                <a:alpha val="7206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9025" y="1436100"/>
              <a:ext cx="3252599" cy="336182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8225" y="1112210"/>
            <a:ext cx="3077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470">
                <a:solidFill>
                  <a:srgbClr val="FFFFFF"/>
                </a:solidFill>
              </a:rPr>
              <a:t>A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265">
                <a:solidFill>
                  <a:srgbClr val="FFFFFF"/>
                </a:solidFill>
              </a:rPr>
              <a:t>BITCOINER’S</a:t>
            </a:r>
            <a:r>
              <a:rPr dirty="0" sz="3000" spc="-229">
                <a:solidFill>
                  <a:srgbClr val="FFFFFF"/>
                </a:solidFill>
              </a:rPr>
              <a:t> </a:t>
            </a:r>
            <a:r>
              <a:rPr dirty="0" sz="3000" spc="-320">
                <a:solidFill>
                  <a:srgbClr val="FCD94B"/>
                </a:solidFill>
              </a:rPr>
              <a:t>JOURNEY</a:t>
            </a:r>
            <a:endParaRPr sz="3000"/>
          </a:p>
        </p:txBody>
      </p:sp>
      <p:sp>
        <p:nvSpPr>
          <p:cNvPr id="6" name="object 6" descr=""/>
          <p:cNvSpPr txBox="1"/>
          <p:nvPr/>
        </p:nvSpPr>
        <p:spPr>
          <a:xfrm>
            <a:off x="788225" y="1790897"/>
            <a:ext cx="3878579" cy="1988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51815">
              <a:lnSpc>
                <a:spcPct val="114999"/>
              </a:lnSpc>
              <a:spcBef>
                <a:spcPts val="100"/>
              </a:spcBef>
            </a:pP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takes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little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talent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come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Tahoma"/>
                <a:cs typeface="Tahoma"/>
              </a:rPr>
              <a:t>100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reasons</a:t>
            </a:r>
            <a:r>
              <a:rPr dirty="0" sz="140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why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fail.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</a:pP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takes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genuine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curiosity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independently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systematically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debunk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reasons,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one-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by-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one,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principles.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bitcoiner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forged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65037" y="1871408"/>
            <a:ext cx="2509520" cy="619760"/>
            <a:chOff x="3165037" y="1871408"/>
            <a:chExt cx="2509520" cy="619760"/>
          </a:xfrm>
        </p:grpSpPr>
        <p:sp>
          <p:nvSpPr>
            <p:cNvPr id="3" name="object 3" descr=""/>
            <p:cNvSpPr/>
            <p:nvPr/>
          </p:nvSpPr>
          <p:spPr>
            <a:xfrm>
              <a:off x="3169799" y="1876171"/>
              <a:ext cx="2499995" cy="610235"/>
            </a:xfrm>
            <a:custGeom>
              <a:avLst/>
              <a:gdLst/>
              <a:ahLst/>
              <a:cxnLst/>
              <a:rect l="l" t="t" r="r" b="b"/>
              <a:pathLst>
                <a:path w="2499995" h="610235">
                  <a:moveTo>
                    <a:pt x="2499599" y="609899"/>
                  </a:moveTo>
                  <a:lnTo>
                    <a:pt x="0" y="609899"/>
                  </a:lnTo>
                  <a:lnTo>
                    <a:pt x="321045" y="0"/>
                  </a:lnTo>
                  <a:lnTo>
                    <a:pt x="2178554" y="0"/>
                  </a:lnTo>
                  <a:lnTo>
                    <a:pt x="2499599" y="609899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9799" y="1876171"/>
              <a:ext cx="2499995" cy="610235"/>
            </a:xfrm>
            <a:custGeom>
              <a:avLst/>
              <a:gdLst/>
              <a:ahLst/>
              <a:cxnLst/>
              <a:rect l="l" t="t" r="r" b="b"/>
              <a:pathLst>
                <a:path w="2499995" h="610235">
                  <a:moveTo>
                    <a:pt x="0" y="609899"/>
                  </a:moveTo>
                  <a:lnTo>
                    <a:pt x="321045" y="0"/>
                  </a:lnTo>
                  <a:lnTo>
                    <a:pt x="2178554" y="0"/>
                  </a:lnTo>
                  <a:lnTo>
                    <a:pt x="2499599" y="609899"/>
                  </a:lnTo>
                  <a:lnTo>
                    <a:pt x="0" y="609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2839162" y="2540854"/>
            <a:ext cx="3169285" cy="619760"/>
            <a:chOff x="2839162" y="2540854"/>
            <a:chExt cx="3169285" cy="619760"/>
          </a:xfrm>
        </p:grpSpPr>
        <p:sp>
          <p:nvSpPr>
            <p:cNvPr id="6" name="object 6" descr=""/>
            <p:cNvSpPr/>
            <p:nvPr/>
          </p:nvSpPr>
          <p:spPr>
            <a:xfrm>
              <a:off x="2843925" y="2545617"/>
              <a:ext cx="3159760" cy="610235"/>
            </a:xfrm>
            <a:custGeom>
              <a:avLst/>
              <a:gdLst/>
              <a:ahLst/>
              <a:cxnLst/>
              <a:rect l="l" t="t" r="r" b="b"/>
              <a:pathLst>
                <a:path w="3159760" h="610235">
                  <a:moveTo>
                    <a:pt x="3159299" y="609899"/>
                  </a:moveTo>
                  <a:lnTo>
                    <a:pt x="0" y="609899"/>
                  </a:lnTo>
                  <a:lnTo>
                    <a:pt x="321045" y="0"/>
                  </a:lnTo>
                  <a:lnTo>
                    <a:pt x="2838254" y="0"/>
                  </a:lnTo>
                  <a:lnTo>
                    <a:pt x="3159299" y="6098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43925" y="2545617"/>
              <a:ext cx="3159760" cy="610235"/>
            </a:xfrm>
            <a:custGeom>
              <a:avLst/>
              <a:gdLst/>
              <a:ahLst/>
              <a:cxnLst/>
              <a:rect l="l" t="t" r="r" b="b"/>
              <a:pathLst>
                <a:path w="3159760" h="610235">
                  <a:moveTo>
                    <a:pt x="0" y="609899"/>
                  </a:moveTo>
                  <a:lnTo>
                    <a:pt x="321045" y="0"/>
                  </a:lnTo>
                  <a:lnTo>
                    <a:pt x="2838254" y="0"/>
                  </a:lnTo>
                  <a:lnTo>
                    <a:pt x="3159299" y="609899"/>
                  </a:lnTo>
                  <a:lnTo>
                    <a:pt x="0" y="609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2505337" y="3210301"/>
            <a:ext cx="3836670" cy="619760"/>
            <a:chOff x="2505337" y="3210301"/>
            <a:chExt cx="3836670" cy="619760"/>
          </a:xfrm>
        </p:grpSpPr>
        <p:sp>
          <p:nvSpPr>
            <p:cNvPr id="9" name="object 9" descr=""/>
            <p:cNvSpPr/>
            <p:nvPr/>
          </p:nvSpPr>
          <p:spPr>
            <a:xfrm>
              <a:off x="2510100" y="3215063"/>
              <a:ext cx="3827145" cy="610235"/>
            </a:xfrm>
            <a:custGeom>
              <a:avLst/>
              <a:gdLst/>
              <a:ahLst/>
              <a:cxnLst/>
              <a:rect l="l" t="t" r="r" b="b"/>
              <a:pathLst>
                <a:path w="3827145" h="610235">
                  <a:moveTo>
                    <a:pt x="3826799" y="609900"/>
                  </a:moveTo>
                  <a:lnTo>
                    <a:pt x="0" y="609900"/>
                  </a:lnTo>
                  <a:lnTo>
                    <a:pt x="321045" y="0"/>
                  </a:lnTo>
                  <a:lnTo>
                    <a:pt x="3505754" y="0"/>
                  </a:lnTo>
                  <a:lnTo>
                    <a:pt x="3826799" y="609900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510100" y="3215063"/>
              <a:ext cx="3827145" cy="610235"/>
            </a:xfrm>
            <a:custGeom>
              <a:avLst/>
              <a:gdLst/>
              <a:ahLst/>
              <a:cxnLst/>
              <a:rect l="l" t="t" r="r" b="b"/>
              <a:pathLst>
                <a:path w="3827145" h="610235">
                  <a:moveTo>
                    <a:pt x="0" y="609900"/>
                  </a:moveTo>
                  <a:lnTo>
                    <a:pt x="321045" y="0"/>
                  </a:lnTo>
                  <a:lnTo>
                    <a:pt x="3505754" y="0"/>
                  </a:lnTo>
                  <a:lnTo>
                    <a:pt x="3826799" y="609900"/>
                  </a:lnTo>
                  <a:lnTo>
                    <a:pt x="0" y="60990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2171662" y="3879747"/>
            <a:ext cx="4499610" cy="619760"/>
            <a:chOff x="2171662" y="3879747"/>
            <a:chExt cx="4499610" cy="619760"/>
          </a:xfrm>
        </p:grpSpPr>
        <p:sp>
          <p:nvSpPr>
            <p:cNvPr id="12" name="object 12" descr=""/>
            <p:cNvSpPr/>
            <p:nvPr/>
          </p:nvSpPr>
          <p:spPr>
            <a:xfrm>
              <a:off x="2176424" y="3884509"/>
              <a:ext cx="4490085" cy="610235"/>
            </a:xfrm>
            <a:custGeom>
              <a:avLst/>
              <a:gdLst/>
              <a:ahLst/>
              <a:cxnLst/>
              <a:rect l="l" t="t" r="r" b="b"/>
              <a:pathLst>
                <a:path w="4490084" h="610235">
                  <a:moveTo>
                    <a:pt x="4489799" y="609899"/>
                  </a:moveTo>
                  <a:lnTo>
                    <a:pt x="0" y="609899"/>
                  </a:lnTo>
                  <a:lnTo>
                    <a:pt x="321045" y="0"/>
                  </a:lnTo>
                  <a:lnTo>
                    <a:pt x="4168754" y="0"/>
                  </a:lnTo>
                  <a:lnTo>
                    <a:pt x="4489799" y="609899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176424" y="3884509"/>
              <a:ext cx="4490085" cy="610235"/>
            </a:xfrm>
            <a:custGeom>
              <a:avLst/>
              <a:gdLst/>
              <a:ahLst/>
              <a:cxnLst/>
              <a:rect l="l" t="t" r="r" b="b"/>
              <a:pathLst>
                <a:path w="4490084" h="610235">
                  <a:moveTo>
                    <a:pt x="0" y="609899"/>
                  </a:moveTo>
                  <a:lnTo>
                    <a:pt x="321045" y="0"/>
                  </a:lnTo>
                  <a:lnTo>
                    <a:pt x="4168754" y="0"/>
                  </a:lnTo>
                  <a:lnTo>
                    <a:pt x="4489799" y="609899"/>
                  </a:lnTo>
                  <a:lnTo>
                    <a:pt x="0" y="609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517112" y="1201962"/>
            <a:ext cx="1804035" cy="619760"/>
            <a:chOff x="3517112" y="1201962"/>
            <a:chExt cx="1804035" cy="619760"/>
          </a:xfrm>
        </p:grpSpPr>
        <p:sp>
          <p:nvSpPr>
            <p:cNvPr id="15" name="object 15" descr=""/>
            <p:cNvSpPr/>
            <p:nvPr/>
          </p:nvSpPr>
          <p:spPr>
            <a:xfrm>
              <a:off x="3521874" y="1206724"/>
              <a:ext cx="1794510" cy="610235"/>
            </a:xfrm>
            <a:custGeom>
              <a:avLst/>
              <a:gdLst/>
              <a:ahLst/>
              <a:cxnLst/>
              <a:rect l="l" t="t" r="r" b="b"/>
              <a:pathLst>
                <a:path w="1794510" h="610235">
                  <a:moveTo>
                    <a:pt x="1793999" y="609899"/>
                  </a:moveTo>
                  <a:lnTo>
                    <a:pt x="0" y="609899"/>
                  </a:lnTo>
                  <a:lnTo>
                    <a:pt x="321045" y="0"/>
                  </a:lnTo>
                  <a:lnTo>
                    <a:pt x="1472954" y="0"/>
                  </a:lnTo>
                  <a:lnTo>
                    <a:pt x="1793999" y="6098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521874" y="1206724"/>
              <a:ext cx="1794510" cy="610235"/>
            </a:xfrm>
            <a:custGeom>
              <a:avLst/>
              <a:gdLst/>
              <a:ahLst/>
              <a:cxnLst/>
              <a:rect l="l" t="t" r="r" b="b"/>
              <a:pathLst>
                <a:path w="1794510" h="610235">
                  <a:moveTo>
                    <a:pt x="0" y="609899"/>
                  </a:moveTo>
                  <a:lnTo>
                    <a:pt x="321045" y="0"/>
                  </a:lnTo>
                  <a:lnTo>
                    <a:pt x="1472954" y="0"/>
                  </a:lnTo>
                  <a:lnTo>
                    <a:pt x="1793999" y="609899"/>
                  </a:lnTo>
                  <a:lnTo>
                    <a:pt x="0" y="609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1877265" y="4549169"/>
            <a:ext cx="5129530" cy="599440"/>
            <a:chOff x="1877265" y="4549169"/>
            <a:chExt cx="5129530" cy="599440"/>
          </a:xfrm>
        </p:grpSpPr>
        <p:sp>
          <p:nvSpPr>
            <p:cNvPr id="18" name="object 18" descr=""/>
            <p:cNvSpPr/>
            <p:nvPr/>
          </p:nvSpPr>
          <p:spPr>
            <a:xfrm>
              <a:off x="1882027" y="4553932"/>
              <a:ext cx="5120005" cy="589915"/>
            </a:xfrm>
            <a:custGeom>
              <a:avLst/>
              <a:gdLst/>
              <a:ahLst/>
              <a:cxnLst/>
              <a:rect l="l" t="t" r="r" b="b"/>
              <a:pathLst>
                <a:path w="5120005" h="589914">
                  <a:moveTo>
                    <a:pt x="5119994" y="589567"/>
                  </a:moveTo>
                  <a:lnTo>
                    <a:pt x="0" y="589567"/>
                  </a:lnTo>
                  <a:lnTo>
                    <a:pt x="310342" y="0"/>
                  </a:lnTo>
                  <a:lnTo>
                    <a:pt x="4809652" y="0"/>
                  </a:lnTo>
                  <a:lnTo>
                    <a:pt x="5119994" y="589567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882027" y="4553932"/>
              <a:ext cx="5120005" cy="589915"/>
            </a:xfrm>
            <a:custGeom>
              <a:avLst/>
              <a:gdLst/>
              <a:ahLst/>
              <a:cxnLst/>
              <a:rect l="l" t="t" r="r" b="b"/>
              <a:pathLst>
                <a:path w="5120005" h="589914">
                  <a:moveTo>
                    <a:pt x="0" y="589567"/>
                  </a:moveTo>
                  <a:lnTo>
                    <a:pt x="310342" y="0"/>
                  </a:lnTo>
                  <a:lnTo>
                    <a:pt x="4809652" y="0"/>
                  </a:lnTo>
                  <a:lnTo>
                    <a:pt x="5119994" y="58956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1754625" y="76049"/>
            <a:ext cx="5391785" cy="5067935"/>
            <a:chOff x="1754625" y="76049"/>
            <a:chExt cx="5391785" cy="5067935"/>
          </a:xfrm>
        </p:grpSpPr>
        <p:sp>
          <p:nvSpPr>
            <p:cNvPr id="21" name="object 21" descr=""/>
            <p:cNvSpPr/>
            <p:nvPr/>
          </p:nvSpPr>
          <p:spPr>
            <a:xfrm>
              <a:off x="3876300" y="125274"/>
              <a:ext cx="1087120" cy="1028700"/>
            </a:xfrm>
            <a:custGeom>
              <a:avLst/>
              <a:gdLst/>
              <a:ahLst/>
              <a:cxnLst/>
              <a:rect l="l" t="t" r="r" b="b"/>
              <a:pathLst>
                <a:path w="1087120" h="1028700">
                  <a:moveTo>
                    <a:pt x="1086599" y="1028099"/>
                  </a:moveTo>
                  <a:lnTo>
                    <a:pt x="0" y="1028099"/>
                  </a:lnTo>
                  <a:lnTo>
                    <a:pt x="576929" y="0"/>
                  </a:lnTo>
                  <a:lnTo>
                    <a:pt x="1086599" y="102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876300" y="125274"/>
              <a:ext cx="1087120" cy="1028700"/>
            </a:xfrm>
            <a:custGeom>
              <a:avLst/>
              <a:gdLst/>
              <a:ahLst/>
              <a:cxnLst/>
              <a:rect l="l" t="t" r="r" b="b"/>
              <a:pathLst>
                <a:path w="1087120" h="1028700">
                  <a:moveTo>
                    <a:pt x="0" y="1028099"/>
                  </a:moveTo>
                  <a:lnTo>
                    <a:pt x="576929" y="0"/>
                  </a:lnTo>
                  <a:lnTo>
                    <a:pt x="1086599" y="1028099"/>
                  </a:lnTo>
                  <a:lnTo>
                    <a:pt x="0" y="10280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754619" y="76060"/>
              <a:ext cx="5391785" cy="5067935"/>
            </a:xfrm>
            <a:custGeom>
              <a:avLst/>
              <a:gdLst/>
              <a:ahLst/>
              <a:cxnLst/>
              <a:rect l="l" t="t" r="r" b="b"/>
              <a:pathLst>
                <a:path w="5391784" h="5067935">
                  <a:moveTo>
                    <a:pt x="5391709" y="5067439"/>
                  </a:moveTo>
                  <a:lnTo>
                    <a:pt x="2821775" y="0"/>
                  </a:lnTo>
                  <a:lnTo>
                    <a:pt x="2695803" y="64071"/>
                  </a:lnTo>
                  <a:lnTo>
                    <a:pt x="2572804" y="1625"/>
                  </a:lnTo>
                  <a:lnTo>
                    <a:pt x="0" y="5059921"/>
                  </a:lnTo>
                  <a:lnTo>
                    <a:pt x="14820" y="5067439"/>
                  </a:lnTo>
                  <a:lnTo>
                    <a:pt x="193954" y="5067439"/>
                  </a:lnTo>
                  <a:lnTo>
                    <a:pt x="2697797" y="144729"/>
                  </a:lnTo>
                  <a:lnTo>
                    <a:pt x="5194338" y="5067439"/>
                  </a:lnTo>
                  <a:lnTo>
                    <a:pt x="5391709" y="5067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815774" y="4072088"/>
            <a:ext cx="11245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14" b="1" i="1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r>
              <a:rPr dirty="0" sz="1400" spc="7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85" b="1" i="1">
                <a:solidFill>
                  <a:srgbClr val="FFFFFF"/>
                </a:solidFill>
                <a:latin typeface="Calibri"/>
                <a:cs typeface="Calibri"/>
              </a:rPr>
              <a:t>Hominem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45900" y="3881713"/>
            <a:ext cx="1779270" cy="4483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Attacking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opponent's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64"/>
              </a:lnSpc>
            </a:pP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character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836430" y="4719038"/>
            <a:ext cx="11601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0" b="1" i="1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400" spc="70" b="1" i="1">
                <a:solidFill>
                  <a:srgbClr val="FFFFFF"/>
                </a:solidFill>
                <a:latin typeface="Calibri"/>
                <a:cs typeface="Calibri"/>
              </a:rPr>
              <a:t> Calling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052395" y="4469038"/>
            <a:ext cx="161988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22909" marR="5080" indent="-410845">
              <a:lnSpc>
                <a:spcPts val="1650"/>
              </a:lnSpc>
              <a:spcBef>
                <a:spcPts val="180"/>
              </a:spcBef>
            </a:pP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Tahoma"/>
                <a:cs typeface="Tahoma"/>
              </a:rPr>
              <a:t>lowest</a:t>
            </a:r>
            <a:r>
              <a:rPr dirty="0" sz="140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form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disagreement.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506143" y="3382238"/>
            <a:ext cx="172338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14" b="1" i="1">
                <a:latin typeface="Calibri"/>
                <a:cs typeface="Calibri"/>
              </a:rPr>
              <a:t>Responding</a:t>
            </a:r>
            <a:r>
              <a:rPr dirty="0" sz="1400" spc="85" b="1" i="1">
                <a:latin typeface="Calibri"/>
                <a:cs typeface="Calibri"/>
              </a:rPr>
              <a:t> </a:t>
            </a:r>
            <a:r>
              <a:rPr dirty="0" sz="1400" spc="55" b="1" i="1">
                <a:latin typeface="Calibri"/>
                <a:cs typeface="Calibri"/>
              </a:rPr>
              <a:t>to</a:t>
            </a:r>
            <a:r>
              <a:rPr dirty="0" sz="1400" spc="85" b="1" i="1">
                <a:latin typeface="Calibri"/>
                <a:cs typeface="Calibri"/>
              </a:rPr>
              <a:t> </a:t>
            </a:r>
            <a:r>
              <a:rPr dirty="0" sz="1400" spc="60" b="1" i="1">
                <a:latin typeface="Calibri"/>
                <a:cs typeface="Calibri"/>
              </a:rPr>
              <a:t>Tone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348507" y="3159638"/>
            <a:ext cx="2323465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r" marL="75565" marR="5080" indent="-63500">
              <a:lnSpc>
                <a:spcPts val="1650"/>
              </a:lnSpc>
              <a:spcBef>
                <a:spcPts val="180"/>
              </a:spcBef>
            </a:pP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Someone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chip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shoulder,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offended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tone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others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find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neutral.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875489" y="2696438"/>
            <a:ext cx="11893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 b="1" i="1">
                <a:latin typeface="Calibri"/>
                <a:cs typeface="Calibri"/>
              </a:rPr>
              <a:t>Contradiction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701004" y="2010688"/>
            <a:ext cx="15386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 b="1" i="1">
                <a:latin typeface="Calibri"/>
                <a:cs typeface="Calibri"/>
              </a:rPr>
              <a:t>Counterargument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980493" y="1360588"/>
            <a:ext cx="9201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 b="1" i="1">
                <a:latin typeface="Calibri"/>
                <a:cs typeface="Calibri"/>
              </a:rPr>
              <a:t>Refutation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877419" y="523094"/>
            <a:ext cx="114173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193040">
              <a:lnSpc>
                <a:spcPts val="1500"/>
              </a:lnSpc>
              <a:spcBef>
                <a:spcPts val="300"/>
              </a:spcBef>
            </a:pPr>
            <a:r>
              <a:rPr dirty="0" sz="1400" spc="75" b="1" i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400" spc="75" b="1" i="1">
                <a:solidFill>
                  <a:srgbClr val="999999"/>
                </a:solidFill>
                <a:latin typeface="Calibri"/>
                <a:cs typeface="Calibri"/>
              </a:rPr>
              <a:t>efutin</a:t>
            </a:r>
            <a:r>
              <a:rPr dirty="0" sz="1400" spc="75" b="1" i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400" spc="7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95" b="1" i="1">
                <a:solidFill>
                  <a:srgbClr val="999999"/>
                </a:solidFill>
                <a:latin typeface="Calibri"/>
                <a:cs typeface="Calibri"/>
              </a:rPr>
              <a:t>Central</a:t>
            </a:r>
            <a:r>
              <a:rPr dirty="0" sz="1400" spc="75" b="1" i="1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400" spc="60" b="1" i="1">
                <a:solidFill>
                  <a:srgbClr val="999999"/>
                </a:solidFill>
                <a:latin typeface="Calibri"/>
                <a:cs typeface="Calibri"/>
              </a:rPr>
              <a:t>Point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253245" y="1689113"/>
            <a:ext cx="2433955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just" marL="453390" marR="5080" indent="-441325">
              <a:lnSpc>
                <a:spcPts val="1650"/>
              </a:lnSpc>
              <a:spcBef>
                <a:spcPts val="180"/>
              </a:spcBef>
            </a:pP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Contradiction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plus</a:t>
            </a:r>
            <a:r>
              <a:rPr dirty="0" sz="1400" spc="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reasoning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and/or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evidence.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Aimed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squarely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original</a:t>
            </a:r>
            <a:endParaRPr sz="1400">
              <a:latin typeface="Verdana"/>
              <a:cs typeface="Verdana"/>
            </a:endParaRPr>
          </a:p>
          <a:p>
            <a:pPr marL="1582420">
              <a:lnSpc>
                <a:spcPts val="1600"/>
              </a:lnSpc>
            </a:pP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argument.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45900" y="2443138"/>
            <a:ext cx="2175510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State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opposing</a:t>
            </a:r>
            <a:r>
              <a:rPr dirty="0" sz="140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case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little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supporting evidence.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43499" y="1085713"/>
            <a:ext cx="3106420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Finding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evidence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in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argument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believe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mistaken,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then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explaining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Tahoma"/>
                <a:cs typeface="Tahoma"/>
              </a:rPr>
              <a:t>why</a:t>
            </a:r>
            <a:r>
              <a:rPr dirty="0" sz="14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it's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mistaken.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582270" y="256287"/>
            <a:ext cx="2089785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just" marL="12700" marR="5080" indent="59690">
              <a:lnSpc>
                <a:spcPts val="1650"/>
              </a:lnSpc>
              <a:spcBef>
                <a:spcPts val="180"/>
              </a:spcBef>
            </a:pP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Correctly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Tahoma"/>
                <a:cs typeface="Tahoma"/>
              </a:rPr>
              <a:t>identifying</a:t>
            </a:r>
            <a:r>
              <a:rPr dirty="0" sz="14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opponent’s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central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point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arguing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it.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43500" y="269614"/>
            <a:ext cx="3238500" cy="48704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35">
                <a:solidFill>
                  <a:srgbClr val="FFFFFF"/>
                </a:solidFill>
              </a:rPr>
              <a:t>Graham’s</a:t>
            </a:r>
            <a:r>
              <a:rPr dirty="0" sz="2000" spc="-90">
                <a:solidFill>
                  <a:srgbClr val="FFFFFF"/>
                </a:solidFill>
              </a:rPr>
              <a:t> </a:t>
            </a:r>
            <a:r>
              <a:rPr dirty="0" sz="2000" spc="-110">
                <a:solidFill>
                  <a:srgbClr val="FCD94B"/>
                </a:solidFill>
              </a:rPr>
              <a:t>Disagreement</a:t>
            </a:r>
            <a:r>
              <a:rPr dirty="0" sz="2000" spc="-95">
                <a:solidFill>
                  <a:srgbClr val="FCD94B"/>
                </a:solidFill>
              </a:rPr>
              <a:t> </a:t>
            </a:r>
            <a:r>
              <a:rPr dirty="0" sz="2000" spc="-10">
                <a:solidFill>
                  <a:srgbClr val="FFFFFF"/>
                </a:solidFill>
              </a:rPr>
              <a:t>Hierarchy</a:t>
            </a:r>
            <a:endParaRPr sz="2000"/>
          </a:p>
          <a:p>
            <a:pPr marL="14604">
              <a:lnSpc>
                <a:spcPct val="100000"/>
              </a:lnSpc>
              <a:spcBef>
                <a:spcPts val="30"/>
              </a:spcBef>
            </a:pPr>
            <a:r>
              <a:rPr dirty="0" sz="1000" i="1">
                <a:solidFill>
                  <a:srgbClr val="FFFFFF"/>
                </a:solidFill>
                <a:latin typeface="Calibri"/>
                <a:cs typeface="Calibri"/>
              </a:rPr>
              <a:t>Adapted</a:t>
            </a:r>
            <a:r>
              <a:rPr dirty="0" sz="10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0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FFFFF"/>
                </a:solidFill>
                <a:latin typeface="Calibri"/>
                <a:cs typeface="Calibri"/>
              </a:rPr>
              <a:t>‘How</a:t>
            </a:r>
            <a:r>
              <a:rPr dirty="0" sz="10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0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FFFFF"/>
                </a:solidFill>
                <a:latin typeface="Calibri"/>
                <a:cs typeface="Calibri"/>
              </a:rPr>
              <a:t>Disagree’</a:t>
            </a:r>
            <a:r>
              <a:rPr dirty="0" sz="10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FFFFF"/>
                </a:solidFill>
                <a:latin typeface="Calibri"/>
                <a:cs typeface="Calibri"/>
              </a:rPr>
              <a:t>(2008)</a:t>
            </a:r>
            <a:r>
              <a:rPr dirty="0" sz="10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0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FFFFFF"/>
                </a:solidFill>
                <a:latin typeface="Calibri"/>
                <a:cs typeface="Calibri"/>
              </a:rPr>
              <a:t>Paul</a:t>
            </a:r>
            <a:r>
              <a:rPr dirty="0" sz="10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FFFFFF"/>
                </a:solidFill>
                <a:latin typeface="Calibri"/>
                <a:cs typeface="Calibri"/>
              </a:rPr>
              <a:t>Graham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831581" y="2173095"/>
            <a:ext cx="225425" cy="95313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74249" y="2343150"/>
            <a:ext cx="2012950" cy="925830"/>
          </a:xfrm>
          <a:custGeom>
            <a:avLst/>
            <a:gdLst/>
            <a:ahLst/>
            <a:cxnLst/>
            <a:rect l="l" t="t" r="r" b="b"/>
            <a:pathLst>
              <a:path w="2012950" h="925829">
                <a:moveTo>
                  <a:pt x="1926248" y="925799"/>
                </a:moveTo>
                <a:lnTo>
                  <a:pt x="86451" y="925799"/>
                </a:lnTo>
                <a:lnTo>
                  <a:pt x="52800" y="919006"/>
                </a:lnTo>
                <a:lnTo>
                  <a:pt x="25320" y="900479"/>
                </a:lnTo>
                <a:lnTo>
                  <a:pt x="6793" y="872999"/>
                </a:lnTo>
                <a:lnTo>
                  <a:pt x="0" y="839348"/>
                </a:lnTo>
                <a:lnTo>
                  <a:pt x="0" y="86451"/>
                </a:lnTo>
                <a:lnTo>
                  <a:pt x="6793" y="52800"/>
                </a:lnTo>
                <a:lnTo>
                  <a:pt x="25320" y="25320"/>
                </a:lnTo>
                <a:lnTo>
                  <a:pt x="52800" y="6793"/>
                </a:lnTo>
                <a:lnTo>
                  <a:pt x="86451" y="0"/>
                </a:lnTo>
                <a:lnTo>
                  <a:pt x="1926248" y="0"/>
                </a:lnTo>
                <a:lnTo>
                  <a:pt x="1974211" y="14524"/>
                </a:lnTo>
                <a:lnTo>
                  <a:pt x="2006119" y="53367"/>
                </a:lnTo>
                <a:lnTo>
                  <a:pt x="2012699" y="86451"/>
                </a:lnTo>
                <a:lnTo>
                  <a:pt x="2012699" y="839348"/>
                </a:lnTo>
                <a:lnTo>
                  <a:pt x="2005906" y="872999"/>
                </a:lnTo>
                <a:lnTo>
                  <a:pt x="1987379" y="900479"/>
                </a:lnTo>
                <a:lnTo>
                  <a:pt x="1959899" y="919006"/>
                </a:lnTo>
                <a:lnTo>
                  <a:pt x="1926248" y="925799"/>
                </a:lnTo>
                <a:close/>
              </a:path>
            </a:pathLst>
          </a:custGeom>
          <a:solidFill>
            <a:srgbClr val="009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26686" y="2419208"/>
            <a:ext cx="110617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207645" marR="5080" indent="-195580">
              <a:lnSpc>
                <a:spcPts val="2850"/>
              </a:lnSpc>
              <a:spcBef>
                <a:spcPts val="220"/>
              </a:spcBef>
            </a:pPr>
            <a:r>
              <a:rPr dirty="0" sz="2400" spc="-90" i="1">
                <a:latin typeface="Calibri"/>
                <a:cs typeface="Calibri"/>
              </a:rPr>
              <a:t>The</a:t>
            </a:r>
            <a:r>
              <a:rPr dirty="0" sz="2400" spc="-45" i="1">
                <a:latin typeface="Calibri"/>
                <a:cs typeface="Calibri"/>
              </a:rPr>
              <a:t> </a:t>
            </a:r>
            <a:r>
              <a:rPr dirty="0" sz="2400" spc="-20" i="1">
                <a:latin typeface="Calibri"/>
                <a:cs typeface="Calibri"/>
              </a:rPr>
              <a:t>Salty</a:t>
            </a:r>
            <a:r>
              <a:rPr dirty="0" sz="2400" spc="-20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Hater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680099" y="2343150"/>
            <a:ext cx="2012950" cy="925830"/>
          </a:xfrm>
          <a:custGeom>
            <a:avLst/>
            <a:gdLst/>
            <a:ahLst/>
            <a:cxnLst/>
            <a:rect l="l" t="t" r="r" b="b"/>
            <a:pathLst>
              <a:path w="2012950" h="925829">
                <a:moveTo>
                  <a:pt x="1926248" y="925799"/>
                </a:moveTo>
                <a:lnTo>
                  <a:pt x="86451" y="925799"/>
                </a:lnTo>
                <a:lnTo>
                  <a:pt x="52800" y="919006"/>
                </a:lnTo>
                <a:lnTo>
                  <a:pt x="25320" y="900479"/>
                </a:lnTo>
                <a:lnTo>
                  <a:pt x="6793" y="872999"/>
                </a:lnTo>
                <a:lnTo>
                  <a:pt x="0" y="839348"/>
                </a:lnTo>
                <a:lnTo>
                  <a:pt x="0" y="86451"/>
                </a:lnTo>
                <a:lnTo>
                  <a:pt x="6793" y="52800"/>
                </a:lnTo>
                <a:lnTo>
                  <a:pt x="25320" y="25320"/>
                </a:lnTo>
                <a:lnTo>
                  <a:pt x="52800" y="6793"/>
                </a:lnTo>
                <a:lnTo>
                  <a:pt x="86451" y="0"/>
                </a:lnTo>
                <a:lnTo>
                  <a:pt x="1926248" y="0"/>
                </a:lnTo>
                <a:lnTo>
                  <a:pt x="1974212" y="14524"/>
                </a:lnTo>
                <a:lnTo>
                  <a:pt x="2006119" y="53367"/>
                </a:lnTo>
                <a:lnTo>
                  <a:pt x="2012699" y="86451"/>
                </a:lnTo>
                <a:lnTo>
                  <a:pt x="2012699" y="839348"/>
                </a:lnTo>
                <a:lnTo>
                  <a:pt x="2005906" y="872999"/>
                </a:lnTo>
                <a:lnTo>
                  <a:pt x="1987378" y="900479"/>
                </a:lnTo>
                <a:lnTo>
                  <a:pt x="1959899" y="919006"/>
                </a:lnTo>
                <a:lnTo>
                  <a:pt x="1926248" y="925799"/>
                </a:lnTo>
                <a:close/>
              </a:path>
            </a:pathLst>
          </a:custGeom>
          <a:solidFill>
            <a:srgbClr val="FCD9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835029" y="2419208"/>
            <a:ext cx="170053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5730" marR="5080" indent="-113664">
              <a:lnSpc>
                <a:spcPts val="2850"/>
              </a:lnSpc>
              <a:spcBef>
                <a:spcPts val="220"/>
              </a:spcBef>
            </a:pPr>
            <a:r>
              <a:rPr dirty="0" sz="2400" spc="-90" i="1">
                <a:latin typeface="Calibri"/>
                <a:cs typeface="Calibri"/>
              </a:rPr>
              <a:t>The</a:t>
            </a:r>
            <a:r>
              <a:rPr dirty="0" sz="2400" spc="-45" i="1">
                <a:latin typeface="Calibri"/>
                <a:cs typeface="Calibri"/>
              </a:rPr>
              <a:t> </a:t>
            </a:r>
            <a:r>
              <a:rPr dirty="0" sz="2400" spc="-30" i="1">
                <a:latin typeface="Calibri"/>
                <a:cs typeface="Calibri"/>
              </a:rPr>
              <a:t>Dishonest</a:t>
            </a:r>
            <a:r>
              <a:rPr dirty="0" sz="2400" spc="-30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Intellectual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477174" y="2343150"/>
            <a:ext cx="2012950" cy="925830"/>
          </a:xfrm>
          <a:custGeom>
            <a:avLst/>
            <a:gdLst/>
            <a:ahLst/>
            <a:cxnLst/>
            <a:rect l="l" t="t" r="r" b="b"/>
            <a:pathLst>
              <a:path w="2012950" h="925829">
                <a:moveTo>
                  <a:pt x="1926248" y="925799"/>
                </a:moveTo>
                <a:lnTo>
                  <a:pt x="86451" y="925799"/>
                </a:lnTo>
                <a:lnTo>
                  <a:pt x="52800" y="919006"/>
                </a:lnTo>
                <a:lnTo>
                  <a:pt x="25320" y="900479"/>
                </a:lnTo>
                <a:lnTo>
                  <a:pt x="6793" y="872999"/>
                </a:lnTo>
                <a:lnTo>
                  <a:pt x="0" y="839348"/>
                </a:lnTo>
                <a:lnTo>
                  <a:pt x="0" y="86451"/>
                </a:lnTo>
                <a:lnTo>
                  <a:pt x="6793" y="52800"/>
                </a:lnTo>
                <a:lnTo>
                  <a:pt x="25320" y="25320"/>
                </a:lnTo>
                <a:lnTo>
                  <a:pt x="52800" y="6793"/>
                </a:lnTo>
                <a:lnTo>
                  <a:pt x="86451" y="0"/>
                </a:lnTo>
                <a:lnTo>
                  <a:pt x="1926248" y="0"/>
                </a:lnTo>
                <a:lnTo>
                  <a:pt x="1974212" y="14524"/>
                </a:lnTo>
                <a:lnTo>
                  <a:pt x="2006119" y="53367"/>
                </a:lnTo>
                <a:lnTo>
                  <a:pt x="2012699" y="86451"/>
                </a:lnTo>
                <a:lnTo>
                  <a:pt x="2012699" y="839348"/>
                </a:lnTo>
                <a:lnTo>
                  <a:pt x="2005906" y="872999"/>
                </a:lnTo>
                <a:lnTo>
                  <a:pt x="1987379" y="900479"/>
                </a:lnTo>
                <a:lnTo>
                  <a:pt x="1959899" y="919006"/>
                </a:lnTo>
                <a:lnTo>
                  <a:pt x="1926248" y="925799"/>
                </a:lnTo>
                <a:close/>
              </a:path>
            </a:pathLst>
          </a:custGeom>
          <a:solidFill>
            <a:srgbClr val="8AC9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598990" y="2419208"/>
            <a:ext cx="1768475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490220" marR="5080" indent="-478155">
              <a:lnSpc>
                <a:spcPts val="2850"/>
              </a:lnSpc>
              <a:spcBef>
                <a:spcPts val="220"/>
              </a:spcBef>
            </a:pPr>
            <a:r>
              <a:rPr dirty="0" sz="2400" spc="-90" i="1">
                <a:latin typeface="Calibri"/>
                <a:cs typeface="Calibri"/>
              </a:rPr>
              <a:t>The</a:t>
            </a:r>
            <a:r>
              <a:rPr dirty="0" sz="2400" spc="-45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Desperate</a:t>
            </a:r>
            <a:r>
              <a:rPr dirty="0" sz="2400" spc="-10" i="1">
                <a:latin typeface="Calibri"/>
                <a:cs typeface="Calibri"/>
              </a:rPr>
              <a:t> Statist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883024" y="2343150"/>
            <a:ext cx="2012950" cy="925830"/>
          </a:xfrm>
          <a:custGeom>
            <a:avLst/>
            <a:gdLst/>
            <a:ahLst/>
            <a:cxnLst/>
            <a:rect l="l" t="t" r="r" b="b"/>
            <a:pathLst>
              <a:path w="2012950" h="925829">
                <a:moveTo>
                  <a:pt x="1926248" y="925799"/>
                </a:moveTo>
                <a:lnTo>
                  <a:pt x="86451" y="925799"/>
                </a:lnTo>
                <a:lnTo>
                  <a:pt x="52800" y="919006"/>
                </a:lnTo>
                <a:lnTo>
                  <a:pt x="25320" y="900479"/>
                </a:lnTo>
                <a:lnTo>
                  <a:pt x="6793" y="872999"/>
                </a:lnTo>
                <a:lnTo>
                  <a:pt x="0" y="839348"/>
                </a:lnTo>
                <a:lnTo>
                  <a:pt x="0" y="86451"/>
                </a:lnTo>
                <a:lnTo>
                  <a:pt x="6793" y="52800"/>
                </a:lnTo>
                <a:lnTo>
                  <a:pt x="25320" y="25320"/>
                </a:lnTo>
                <a:lnTo>
                  <a:pt x="52800" y="6793"/>
                </a:lnTo>
                <a:lnTo>
                  <a:pt x="86451" y="0"/>
                </a:lnTo>
                <a:lnTo>
                  <a:pt x="1926248" y="0"/>
                </a:lnTo>
                <a:lnTo>
                  <a:pt x="1974212" y="14524"/>
                </a:lnTo>
                <a:lnTo>
                  <a:pt x="2006119" y="53367"/>
                </a:lnTo>
                <a:lnTo>
                  <a:pt x="2012699" y="86451"/>
                </a:lnTo>
                <a:lnTo>
                  <a:pt x="2012699" y="839348"/>
                </a:lnTo>
                <a:lnTo>
                  <a:pt x="2005906" y="872999"/>
                </a:lnTo>
                <a:lnTo>
                  <a:pt x="1987378" y="900479"/>
                </a:lnTo>
                <a:lnTo>
                  <a:pt x="1959899" y="919006"/>
                </a:lnTo>
                <a:lnTo>
                  <a:pt x="1926248" y="9257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112814" y="2419208"/>
            <a:ext cx="1551305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48895" marR="5080" indent="-36830">
              <a:lnSpc>
                <a:spcPts val="2850"/>
              </a:lnSpc>
              <a:spcBef>
                <a:spcPts val="220"/>
              </a:spcBef>
            </a:pPr>
            <a:r>
              <a:rPr dirty="0" sz="2400" spc="-90" i="1">
                <a:latin typeface="Calibri"/>
                <a:cs typeface="Calibri"/>
              </a:rPr>
              <a:t>The</a:t>
            </a:r>
            <a:r>
              <a:rPr dirty="0" sz="2400" spc="-45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Prisoner</a:t>
            </a:r>
            <a:r>
              <a:rPr dirty="0" sz="2400" spc="-10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of</a:t>
            </a:r>
            <a:r>
              <a:rPr dirty="0" sz="2400" spc="-55" i="1">
                <a:latin typeface="Calibri"/>
                <a:cs typeface="Calibri"/>
              </a:rPr>
              <a:t> </a:t>
            </a:r>
            <a:r>
              <a:rPr dirty="0" sz="2400" spc="-45" i="1">
                <a:latin typeface="Calibri"/>
                <a:cs typeface="Calibri"/>
              </a:rPr>
              <a:t>Sunk</a:t>
            </a:r>
            <a:r>
              <a:rPr dirty="0" sz="2400" spc="-50" i="1">
                <a:latin typeface="Calibri"/>
                <a:cs typeface="Calibri"/>
              </a:rPr>
              <a:t> </a:t>
            </a:r>
            <a:r>
              <a:rPr dirty="0" sz="2400" spc="-20" i="1">
                <a:latin typeface="Calibri"/>
                <a:cs typeface="Calibri"/>
              </a:rPr>
              <a:t>Cost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56289" y="3485288"/>
            <a:ext cx="1847850" cy="1007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400" spc="-70" i="1">
                <a:solidFill>
                  <a:srgbClr val="009EFF"/>
                </a:solidFill>
                <a:latin typeface="Verdana"/>
                <a:cs typeface="Verdana"/>
              </a:rPr>
              <a:t>“You</a:t>
            </a:r>
            <a:r>
              <a:rPr dirty="0" sz="1400" spc="-100" i="1">
                <a:solidFill>
                  <a:srgbClr val="009EFF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009EFF"/>
                </a:solidFill>
                <a:latin typeface="Verdana"/>
                <a:cs typeface="Verdana"/>
              </a:rPr>
              <a:t>heard</a:t>
            </a:r>
            <a:r>
              <a:rPr dirty="0" sz="1400" spc="-95" i="1">
                <a:solidFill>
                  <a:srgbClr val="009EFF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009EFF"/>
                </a:solidFill>
                <a:latin typeface="Verdana"/>
                <a:cs typeface="Verdana"/>
              </a:rPr>
              <a:t>about</a:t>
            </a:r>
            <a:r>
              <a:rPr dirty="0" sz="1400" spc="-10" i="1">
                <a:solidFill>
                  <a:srgbClr val="009EFF"/>
                </a:solidFill>
                <a:latin typeface="Verdana"/>
                <a:cs typeface="Verdana"/>
              </a:rPr>
              <a:t> </a:t>
            </a:r>
            <a:r>
              <a:rPr dirty="0" sz="1400" spc="-45" i="1">
                <a:solidFill>
                  <a:srgbClr val="009EFF"/>
                </a:solidFill>
                <a:latin typeface="Verdana"/>
                <a:cs typeface="Verdana"/>
              </a:rPr>
              <a:t>Bitcoin</a:t>
            </a:r>
            <a:r>
              <a:rPr dirty="0" sz="1400" spc="-85" i="1">
                <a:solidFill>
                  <a:srgbClr val="009EFF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009EFF"/>
                </a:solidFill>
                <a:latin typeface="Verdana"/>
                <a:cs typeface="Verdana"/>
              </a:rPr>
              <a:t>years</a:t>
            </a:r>
            <a:r>
              <a:rPr dirty="0" sz="1400" spc="-80" i="1">
                <a:solidFill>
                  <a:srgbClr val="009EFF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009EFF"/>
                </a:solidFill>
                <a:latin typeface="Verdana"/>
                <a:cs typeface="Verdana"/>
              </a:rPr>
              <a:t>ago,</a:t>
            </a:r>
            <a:r>
              <a:rPr dirty="0" sz="1400" spc="-80" i="1">
                <a:solidFill>
                  <a:srgbClr val="009EFF"/>
                </a:solidFill>
                <a:latin typeface="Verdana"/>
                <a:cs typeface="Verdana"/>
              </a:rPr>
              <a:t> </a:t>
            </a:r>
            <a:r>
              <a:rPr dirty="0" sz="1400" spc="-30" i="1">
                <a:solidFill>
                  <a:srgbClr val="009EFF"/>
                </a:solidFill>
                <a:latin typeface="Verdana"/>
                <a:cs typeface="Verdana"/>
              </a:rPr>
              <a:t>but </a:t>
            </a:r>
            <a:r>
              <a:rPr dirty="0" sz="1400" spc="-70" i="1">
                <a:solidFill>
                  <a:srgbClr val="009EFF"/>
                </a:solidFill>
                <a:latin typeface="Verdana"/>
                <a:cs typeface="Verdana"/>
              </a:rPr>
              <a:t>never </a:t>
            </a:r>
            <a:r>
              <a:rPr dirty="0" sz="1400" spc="-65" i="1">
                <a:solidFill>
                  <a:srgbClr val="009EFF"/>
                </a:solidFill>
                <a:latin typeface="Verdana"/>
                <a:cs typeface="Verdana"/>
              </a:rPr>
              <a:t>bought,</a:t>
            </a:r>
            <a:r>
              <a:rPr dirty="0" sz="1400" spc="-70" i="1">
                <a:solidFill>
                  <a:srgbClr val="009EFF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009EFF"/>
                </a:solidFill>
                <a:latin typeface="Verdana"/>
                <a:cs typeface="Verdana"/>
              </a:rPr>
              <a:t>and</a:t>
            </a:r>
            <a:r>
              <a:rPr dirty="0" sz="1400" spc="500" i="1">
                <a:solidFill>
                  <a:srgbClr val="009EFF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009EFF"/>
                </a:solidFill>
                <a:latin typeface="Verdana"/>
                <a:cs typeface="Verdana"/>
              </a:rPr>
              <a:t>are</a:t>
            </a:r>
            <a:r>
              <a:rPr dirty="0" sz="1400" spc="-85" i="1">
                <a:solidFill>
                  <a:srgbClr val="009EFF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009EFF"/>
                </a:solidFill>
                <a:latin typeface="Verdana"/>
                <a:cs typeface="Verdana"/>
              </a:rPr>
              <a:t>now</a:t>
            </a:r>
            <a:r>
              <a:rPr dirty="0" sz="1400" spc="-85" i="1">
                <a:solidFill>
                  <a:srgbClr val="009EFF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009EFF"/>
                </a:solidFill>
                <a:latin typeface="Verdana"/>
                <a:cs typeface="Verdana"/>
              </a:rPr>
              <a:t>salty.”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39988" y="3485288"/>
            <a:ext cx="1686560" cy="1252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400" spc="-70" i="1">
                <a:solidFill>
                  <a:srgbClr val="8AC926"/>
                </a:solidFill>
                <a:latin typeface="Verdana"/>
                <a:cs typeface="Verdana"/>
              </a:rPr>
              <a:t>“You</a:t>
            </a:r>
            <a:r>
              <a:rPr dirty="0" sz="1400" spc="-85" i="1">
                <a:solidFill>
                  <a:srgbClr val="8AC926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8AC926"/>
                </a:solidFill>
                <a:latin typeface="Verdana"/>
                <a:cs typeface="Verdana"/>
              </a:rPr>
              <a:t>believe</a:t>
            </a:r>
            <a:r>
              <a:rPr dirty="0" sz="1400" spc="-80" i="1">
                <a:solidFill>
                  <a:srgbClr val="8AC926"/>
                </a:solidFill>
                <a:latin typeface="Verdana"/>
                <a:cs typeface="Verdana"/>
              </a:rPr>
              <a:t> </a:t>
            </a:r>
            <a:r>
              <a:rPr dirty="0" sz="1400" spc="-35" i="1">
                <a:solidFill>
                  <a:srgbClr val="8AC926"/>
                </a:solidFill>
                <a:latin typeface="Verdana"/>
                <a:cs typeface="Verdana"/>
              </a:rPr>
              <a:t>money</a:t>
            </a:r>
            <a:r>
              <a:rPr dirty="0" sz="1400" spc="-35" i="1">
                <a:solidFill>
                  <a:srgbClr val="8AC926"/>
                </a:solidFill>
                <a:latin typeface="Verdana"/>
                <a:cs typeface="Verdana"/>
              </a:rPr>
              <a:t> </a:t>
            </a:r>
            <a:r>
              <a:rPr dirty="0" sz="1400" spc="-30" i="1">
                <a:solidFill>
                  <a:srgbClr val="8AC926"/>
                </a:solidFill>
                <a:latin typeface="Verdana"/>
                <a:cs typeface="Verdana"/>
              </a:rPr>
              <a:t>can</a:t>
            </a:r>
            <a:r>
              <a:rPr dirty="0" sz="1400" spc="-85" i="1">
                <a:solidFill>
                  <a:srgbClr val="8AC926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8AC926"/>
                </a:solidFill>
                <a:latin typeface="Verdana"/>
                <a:cs typeface="Verdana"/>
              </a:rPr>
              <a:t>only</a:t>
            </a:r>
            <a:r>
              <a:rPr dirty="0" sz="1400" spc="-85" i="1">
                <a:solidFill>
                  <a:srgbClr val="8AC926"/>
                </a:solidFill>
                <a:latin typeface="Verdana"/>
                <a:cs typeface="Verdana"/>
              </a:rPr>
              <a:t> </a:t>
            </a:r>
            <a:r>
              <a:rPr dirty="0" sz="1400" spc="-20" i="1">
                <a:solidFill>
                  <a:srgbClr val="8AC926"/>
                </a:solidFill>
                <a:latin typeface="Verdana"/>
                <a:cs typeface="Verdana"/>
              </a:rPr>
              <a:t>be</a:t>
            </a:r>
            <a:r>
              <a:rPr dirty="0" sz="1400" spc="-85" i="1">
                <a:solidFill>
                  <a:srgbClr val="8AC926"/>
                </a:solidFill>
                <a:latin typeface="Verdana"/>
                <a:cs typeface="Verdana"/>
              </a:rPr>
              <a:t> </a:t>
            </a:r>
            <a:r>
              <a:rPr dirty="0" sz="1400" spc="-30" i="1">
                <a:solidFill>
                  <a:srgbClr val="8AC926"/>
                </a:solidFill>
                <a:latin typeface="Verdana"/>
                <a:cs typeface="Verdana"/>
              </a:rPr>
              <a:t>created </a:t>
            </a:r>
            <a:r>
              <a:rPr dirty="0" sz="1400" spc="-50" i="1">
                <a:solidFill>
                  <a:srgbClr val="8AC926"/>
                </a:solidFill>
                <a:latin typeface="Verdana"/>
                <a:cs typeface="Verdana"/>
              </a:rPr>
              <a:t>by</a:t>
            </a:r>
            <a:r>
              <a:rPr dirty="0" sz="1400" spc="-85" i="1">
                <a:solidFill>
                  <a:srgbClr val="8AC926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8AC926"/>
                </a:solidFill>
                <a:latin typeface="Verdana"/>
                <a:cs typeface="Verdana"/>
              </a:rPr>
              <a:t>the</a:t>
            </a:r>
            <a:r>
              <a:rPr dirty="0" sz="1400" spc="-80" i="1">
                <a:solidFill>
                  <a:srgbClr val="8AC926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8AC926"/>
                </a:solidFill>
                <a:latin typeface="Verdana"/>
                <a:cs typeface="Verdana"/>
              </a:rPr>
              <a:t>state,</a:t>
            </a:r>
            <a:r>
              <a:rPr dirty="0" sz="1400" spc="-85" i="1">
                <a:solidFill>
                  <a:srgbClr val="8AC926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8AC926"/>
                </a:solidFill>
                <a:latin typeface="Verdana"/>
                <a:cs typeface="Verdana"/>
              </a:rPr>
              <a:t>so </a:t>
            </a:r>
            <a:r>
              <a:rPr dirty="0" sz="1400" spc="-45" i="1">
                <a:solidFill>
                  <a:srgbClr val="8AC926"/>
                </a:solidFill>
                <a:latin typeface="Verdana"/>
                <a:cs typeface="Verdana"/>
              </a:rPr>
              <a:t>Bitcoin</a:t>
            </a:r>
            <a:r>
              <a:rPr dirty="0" sz="1400" spc="-70" i="1">
                <a:solidFill>
                  <a:srgbClr val="8AC926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8AC926"/>
                </a:solidFill>
                <a:latin typeface="Verdana"/>
                <a:cs typeface="Verdana"/>
              </a:rPr>
              <a:t>breaks</a:t>
            </a:r>
            <a:r>
              <a:rPr dirty="0" sz="1400" spc="-60" i="1">
                <a:solidFill>
                  <a:srgbClr val="8AC926"/>
                </a:solidFill>
                <a:latin typeface="Verdana"/>
                <a:cs typeface="Verdana"/>
              </a:rPr>
              <a:t> </a:t>
            </a:r>
            <a:r>
              <a:rPr dirty="0" sz="1400" spc="-20" i="1">
                <a:solidFill>
                  <a:srgbClr val="8AC926"/>
                </a:solidFill>
                <a:latin typeface="Verdana"/>
                <a:cs typeface="Verdana"/>
              </a:rPr>
              <a:t>your </a:t>
            </a:r>
            <a:r>
              <a:rPr dirty="0" sz="1400" spc="-10" i="1">
                <a:solidFill>
                  <a:srgbClr val="8AC926"/>
                </a:solidFill>
                <a:latin typeface="Verdana"/>
                <a:cs typeface="Verdana"/>
              </a:rPr>
              <a:t>worldview.”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756336" y="3485288"/>
            <a:ext cx="1859914" cy="1007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“You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haven’t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done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work</a:t>
            </a:r>
            <a:r>
              <a:rPr dirty="0" sz="1400" spc="-9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understand </a:t>
            </a:r>
            <a:r>
              <a:rPr dirty="0" sz="1400" spc="-45" i="1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i="1">
                <a:solidFill>
                  <a:srgbClr val="FCD94B"/>
                </a:solidFill>
                <a:latin typeface="Verdana"/>
                <a:cs typeface="Verdana"/>
              </a:rPr>
              <a:t>so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you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wish</a:t>
            </a:r>
            <a:r>
              <a:rPr dirty="0" sz="1400" spc="-9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it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would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just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5" i="1">
                <a:solidFill>
                  <a:srgbClr val="FCD94B"/>
                </a:solidFill>
                <a:latin typeface="Verdana"/>
                <a:cs typeface="Verdana"/>
              </a:rPr>
              <a:t>go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away.”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042429" y="3485288"/>
            <a:ext cx="1694180" cy="1252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400" spc="-70" i="1">
                <a:solidFill>
                  <a:srgbClr val="FF595E"/>
                </a:solidFill>
                <a:latin typeface="Verdana"/>
                <a:cs typeface="Verdana"/>
              </a:rPr>
              <a:t>“You</a:t>
            </a:r>
            <a:r>
              <a:rPr dirty="0" sz="1400" spc="-85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F595E"/>
                </a:solidFill>
                <a:latin typeface="Verdana"/>
                <a:cs typeface="Verdana"/>
              </a:rPr>
              <a:t>are</a:t>
            </a:r>
            <a:r>
              <a:rPr dirty="0" sz="1400" spc="-75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F595E"/>
                </a:solidFill>
                <a:latin typeface="Verdana"/>
                <a:cs typeface="Verdana"/>
              </a:rPr>
              <a:t>invested</a:t>
            </a:r>
            <a:r>
              <a:rPr dirty="0" sz="1400" spc="-80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F595E"/>
                </a:solidFill>
                <a:latin typeface="Verdana"/>
                <a:cs typeface="Verdana"/>
              </a:rPr>
              <a:t>in</a:t>
            </a:r>
            <a:r>
              <a:rPr dirty="0" sz="1400" spc="-25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F595E"/>
                </a:solidFill>
                <a:latin typeface="Verdana"/>
                <a:cs typeface="Verdana"/>
              </a:rPr>
              <a:t>an</a:t>
            </a:r>
            <a:r>
              <a:rPr dirty="0" sz="1400" spc="-80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45" i="1">
                <a:solidFill>
                  <a:srgbClr val="FF595E"/>
                </a:solidFill>
                <a:latin typeface="Verdana"/>
                <a:cs typeface="Verdana"/>
              </a:rPr>
              <a:t>altcoin</a:t>
            </a:r>
            <a:r>
              <a:rPr dirty="0" sz="1400" spc="-75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F595E"/>
                </a:solidFill>
                <a:latin typeface="Verdana"/>
                <a:cs typeface="Verdana"/>
              </a:rPr>
              <a:t>and</a:t>
            </a:r>
            <a:r>
              <a:rPr dirty="0" sz="1400" spc="-75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20" i="1">
                <a:solidFill>
                  <a:srgbClr val="FF595E"/>
                </a:solidFill>
                <a:latin typeface="Verdana"/>
                <a:cs typeface="Verdana"/>
              </a:rPr>
              <a:t>feel </a:t>
            </a:r>
            <a:r>
              <a:rPr dirty="0" sz="1400" spc="-50" i="1">
                <a:solidFill>
                  <a:srgbClr val="FF595E"/>
                </a:solidFill>
                <a:latin typeface="Verdana"/>
                <a:cs typeface="Verdana"/>
              </a:rPr>
              <a:t>the</a:t>
            </a:r>
            <a:r>
              <a:rPr dirty="0" sz="1400" spc="-90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F595E"/>
                </a:solidFill>
                <a:latin typeface="Verdana"/>
                <a:cs typeface="Verdana"/>
              </a:rPr>
              <a:t>need</a:t>
            </a:r>
            <a:r>
              <a:rPr dirty="0" sz="1400" spc="-85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F595E"/>
                </a:solidFill>
                <a:latin typeface="Verdana"/>
                <a:cs typeface="Verdana"/>
              </a:rPr>
              <a:t>to</a:t>
            </a:r>
            <a:r>
              <a:rPr dirty="0" sz="1400" spc="-85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F595E"/>
                </a:solidFill>
                <a:latin typeface="Verdana"/>
                <a:cs typeface="Verdana"/>
              </a:rPr>
              <a:t>criticize </a:t>
            </a:r>
            <a:r>
              <a:rPr dirty="0" sz="1400" spc="-45" i="1">
                <a:solidFill>
                  <a:srgbClr val="FF595E"/>
                </a:solidFill>
                <a:latin typeface="Verdana"/>
                <a:cs typeface="Verdana"/>
              </a:rPr>
              <a:t>Bitcoin</a:t>
            </a:r>
            <a:r>
              <a:rPr dirty="0" sz="1400" spc="-75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F595E"/>
                </a:solidFill>
                <a:latin typeface="Verdana"/>
                <a:cs typeface="Verdana"/>
              </a:rPr>
              <a:t>to</a:t>
            </a:r>
            <a:r>
              <a:rPr dirty="0" sz="1400" spc="-75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F595E"/>
                </a:solidFill>
                <a:latin typeface="Verdana"/>
                <a:cs typeface="Verdana"/>
              </a:rPr>
              <a:t>defend </a:t>
            </a:r>
            <a:r>
              <a:rPr dirty="0" sz="1400" spc="-70" i="1">
                <a:solidFill>
                  <a:srgbClr val="FF595E"/>
                </a:solidFill>
                <a:latin typeface="Verdana"/>
                <a:cs typeface="Verdana"/>
              </a:rPr>
              <a:t>your</a:t>
            </a:r>
            <a:r>
              <a:rPr dirty="0" sz="1400" spc="-95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45" i="1">
                <a:solidFill>
                  <a:srgbClr val="FF595E"/>
                </a:solidFill>
                <a:latin typeface="Verdana"/>
                <a:cs typeface="Verdana"/>
              </a:rPr>
              <a:t>life</a:t>
            </a:r>
            <a:r>
              <a:rPr dirty="0" sz="1400" spc="-95" i="1">
                <a:solidFill>
                  <a:srgbClr val="FF595E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F595E"/>
                </a:solidFill>
                <a:latin typeface="Verdana"/>
                <a:cs typeface="Verdana"/>
              </a:rPr>
              <a:t>choices.”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4250" y="1814091"/>
            <a:ext cx="787209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90" i="1">
                <a:solidFill>
                  <a:srgbClr val="FFFFFF"/>
                </a:solidFill>
                <a:latin typeface="Verdana"/>
                <a:cs typeface="Verdana"/>
              </a:rPr>
              <a:t>“You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 i="1">
                <a:solidFill>
                  <a:srgbClr val="FFFFFF"/>
                </a:solidFill>
                <a:latin typeface="Verdana"/>
                <a:cs typeface="Verdana"/>
              </a:rPr>
              <a:t>might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 i="1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an</a:t>
            </a:r>
            <a:r>
              <a:rPr dirty="0" sz="1400" spc="-7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FFFFF"/>
                </a:solidFill>
                <a:latin typeface="Verdana"/>
                <a:cs typeface="Verdana"/>
              </a:rPr>
              <a:t>exception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 i="1">
                <a:solidFill>
                  <a:srgbClr val="FFFFFF"/>
                </a:solidFill>
                <a:latin typeface="Verdana"/>
                <a:cs typeface="Verdana"/>
              </a:rPr>
              <a:t>virtually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dirty="0" sz="1400" spc="-7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FFFFF"/>
                </a:solidFill>
                <a:latin typeface="Verdana"/>
                <a:cs typeface="Verdana"/>
              </a:rPr>
              <a:t>critics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FFFFF"/>
                </a:solidFill>
                <a:latin typeface="Verdana"/>
                <a:cs typeface="Verdana"/>
              </a:rPr>
              <a:t>fall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1400" spc="-7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FFFFF"/>
                </a:solidFill>
                <a:latin typeface="Verdana"/>
                <a:cs typeface="Verdana"/>
              </a:rPr>
              <a:t>four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 i="1">
                <a:solidFill>
                  <a:srgbClr val="FFFFFF"/>
                </a:solidFill>
                <a:latin typeface="Verdana"/>
                <a:cs typeface="Verdana"/>
              </a:rPr>
              <a:t>categories:”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423838" y="188324"/>
            <a:ext cx="6297930" cy="10020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000" spc="-380">
                <a:solidFill>
                  <a:srgbClr val="FFFFFF"/>
                </a:solidFill>
              </a:rPr>
              <a:t>The</a:t>
            </a:r>
            <a:r>
              <a:rPr dirty="0" sz="5000" spc="-390">
                <a:solidFill>
                  <a:srgbClr val="FFFFFF"/>
                </a:solidFill>
              </a:rPr>
              <a:t> </a:t>
            </a:r>
            <a:r>
              <a:rPr dirty="0" sz="5000" spc="-635">
                <a:solidFill>
                  <a:srgbClr val="009EFF"/>
                </a:solidFill>
              </a:rPr>
              <a:t>F</a:t>
            </a:r>
            <a:r>
              <a:rPr dirty="0" sz="5000" spc="-635">
                <a:solidFill>
                  <a:srgbClr val="8AC926"/>
                </a:solidFill>
              </a:rPr>
              <a:t>O</a:t>
            </a:r>
            <a:r>
              <a:rPr dirty="0" sz="5000" spc="-635">
                <a:solidFill>
                  <a:srgbClr val="FCD94B"/>
                </a:solidFill>
              </a:rPr>
              <a:t>U</a:t>
            </a:r>
            <a:r>
              <a:rPr dirty="0" sz="5000" spc="-635">
                <a:solidFill>
                  <a:srgbClr val="FF595E"/>
                </a:solidFill>
              </a:rPr>
              <a:t>R</a:t>
            </a:r>
            <a:r>
              <a:rPr dirty="0" sz="5000" spc="-390">
                <a:solidFill>
                  <a:srgbClr val="FF595E"/>
                </a:solidFill>
              </a:rPr>
              <a:t> </a:t>
            </a:r>
            <a:r>
              <a:rPr dirty="0" sz="5000" spc="105">
                <a:solidFill>
                  <a:srgbClr val="FFFFFF"/>
                </a:solidFill>
              </a:rPr>
              <a:t>Critics</a:t>
            </a:r>
            <a:r>
              <a:rPr dirty="0" sz="5000" spc="-385">
                <a:solidFill>
                  <a:srgbClr val="FFFFFF"/>
                </a:solidFill>
              </a:rPr>
              <a:t> </a:t>
            </a:r>
            <a:r>
              <a:rPr dirty="0" sz="5000" spc="100">
                <a:solidFill>
                  <a:srgbClr val="FFFFFF"/>
                </a:solidFill>
              </a:rPr>
              <a:t>of</a:t>
            </a:r>
            <a:r>
              <a:rPr dirty="0" sz="5000" spc="-390">
                <a:solidFill>
                  <a:srgbClr val="FFFFFF"/>
                </a:solidFill>
              </a:rPr>
              <a:t> </a:t>
            </a:r>
            <a:r>
              <a:rPr dirty="0" sz="5000" spc="-70">
                <a:solidFill>
                  <a:srgbClr val="FFFFFF"/>
                </a:solidFill>
              </a:rPr>
              <a:t>Bitcoin</a:t>
            </a:r>
            <a:endParaRPr sz="5000"/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According</a:t>
            </a:r>
            <a:r>
              <a:rPr dirty="0" sz="14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4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Tahoma"/>
                <a:cs typeface="Tahoma"/>
              </a:rPr>
              <a:t>Alex</a:t>
            </a:r>
            <a:r>
              <a:rPr dirty="0" sz="14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Gladstein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049724" y="884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24"/>
            <a:ext cx="4552950" cy="5143500"/>
          </a:xfrm>
          <a:custGeom>
            <a:avLst/>
            <a:gdLst/>
            <a:ahLst/>
            <a:cxnLst/>
            <a:rect l="l" t="t" r="r" b="b"/>
            <a:pathLst>
              <a:path w="4552950" h="5143500">
                <a:moveTo>
                  <a:pt x="45527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52799" y="0"/>
                </a:lnTo>
                <a:lnTo>
                  <a:pt x="4552799" y="5143499"/>
                </a:lnTo>
                <a:close/>
              </a:path>
            </a:pathLst>
          </a:custGeom>
          <a:solidFill>
            <a:srgbClr val="FCD9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856786" y="3379863"/>
            <a:ext cx="1024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ahoma"/>
                <a:cs typeface="Tahoma"/>
              </a:rPr>
              <a:t>@anilsaidso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12600" y="1446363"/>
            <a:ext cx="162433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60">
                <a:solidFill>
                  <a:srgbClr val="FCD94B"/>
                </a:solidFill>
                <a:latin typeface="Verdana"/>
                <a:cs typeface="Verdana"/>
              </a:rPr>
              <a:t>Thanks</a:t>
            </a:r>
            <a:r>
              <a:rPr dirty="0" sz="1400" spc="-75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CD94B"/>
                </a:solidFill>
                <a:latin typeface="Verdana"/>
                <a:cs typeface="Verdana"/>
              </a:rPr>
              <a:t>for</a:t>
            </a:r>
            <a:r>
              <a:rPr dirty="0" sz="1400" spc="-70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CD94B"/>
                </a:solidFill>
                <a:latin typeface="Verdana"/>
                <a:cs typeface="Verdana"/>
              </a:rPr>
              <a:t>reading!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512600" y="1905087"/>
            <a:ext cx="2693035" cy="762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spc="-50">
                <a:solidFill>
                  <a:srgbClr val="FCD94B"/>
                </a:solidFill>
                <a:latin typeface="Verdana"/>
                <a:cs typeface="Verdana"/>
              </a:rPr>
              <a:t>Leave</a:t>
            </a:r>
            <a:r>
              <a:rPr dirty="0" sz="1400" spc="-85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CD94B"/>
                </a:solidFill>
                <a:latin typeface="Verdana"/>
                <a:cs typeface="Verdana"/>
              </a:rPr>
              <a:t>a</a:t>
            </a:r>
            <a:r>
              <a:rPr dirty="0" sz="1400" spc="-85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CD94B"/>
                </a:solidFill>
                <a:latin typeface="Verdana"/>
                <a:cs typeface="Verdana"/>
              </a:rPr>
              <a:t>review</a:t>
            </a:r>
            <a:r>
              <a:rPr dirty="0" sz="1400" spc="-85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CD94B"/>
                </a:solidFill>
                <a:latin typeface="Verdana"/>
                <a:cs typeface="Verdana"/>
              </a:rPr>
              <a:t>on</a:t>
            </a:r>
            <a:r>
              <a:rPr dirty="0" sz="1400" spc="-80">
                <a:solidFill>
                  <a:srgbClr val="FCD94B"/>
                </a:solidFill>
                <a:latin typeface="Verdana"/>
                <a:cs typeface="Verdana"/>
              </a:rPr>
              <a:t> Gumroad</a:t>
            </a:r>
            <a:r>
              <a:rPr dirty="0" sz="1400" spc="-85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CD94B"/>
                </a:solidFill>
                <a:latin typeface="Verdana"/>
                <a:cs typeface="Verdana"/>
              </a:rPr>
              <a:t>and </a:t>
            </a:r>
            <a:r>
              <a:rPr dirty="0" sz="1400" spc="-60">
                <a:solidFill>
                  <a:srgbClr val="FCD94B"/>
                </a:solidFill>
                <a:latin typeface="Verdana"/>
                <a:cs typeface="Verdana"/>
              </a:rPr>
              <a:t>help</a:t>
            </a:r>
            <a:r>
              <a:rPr dirty="0" sz="1400" spc="-85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CD94B"/>
                </a:solidFill>
                <a:latin typeface="Verdana"/>
                <a:cs typeface="Verdana"/>
              </a:rPr>
              <a:t>reduce</a:t>
            </a:r>
            <a:r>
              <a:rPr dirty="0" sz="1400" spc="-80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r>
              <a:rPr dirty="0" sz="1400" spc="-85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CD94B"/>
                </a:solidFill>
                <a:latin typeface="Verdana"/>
                <a:cs typeface="Verdana"/>
              </a:rPr>
              <a:t>FUD</a:t>
            </a:r>
            <a:r>
              <a:rPr dirty="0" sz="1400" spc="-80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CD94B"/>
                </a:solidFill>
                <a:latin typeface="Verdana"/>
                <a:cs typeface="Verdana"/>
              </a:rPr>
              <a:t>by </a:t>
            </a:r>
            <a:r>
              <a:rPr dirty="0" sz="1400" spc="-70">
                <a:solidFill>
                  <a:srgbClr val="FCD94B"/>
                </a:solidFill>
                <a:latin typeface="Verdana"/>
                <a:cs typeface="Verdana"/>
              </a:rPr>
              <a:t>ensuring</a:t>
            </a:r>
            <a:r>
              <a:rPr dirty="0" sz="1400" spc="-80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CD94B"/>
                </a:solidFill>
                <a:latin typeface="Verdana"/>
                <a:cs typeface="Verdana"/>
              </a:rPr>
              <a:t>others</a:t>
            </a:r>
            <a:r>
              <a:rPr dirty="0" sz="1400" spc="-75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CD94B"/>
                </a:solidFill>
                <a:latin typeface="Verdana"/>
                <a:cs typeface="Verdana"/>
              </a:rPr>
              <a:t>can</a:t>
            </a:r>
            <a:r>
              <a:rPr dirty="0" sz="1400" spc="-75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CD94B"/>
                </a:solidFill>
                <a:latin typeface="Verdana"/>
                <a:cs typeface="Verdana"/>
              </a:rPr>
              <a:t>find</a:t>
            </a:r>
            <a:r>
              <a:rPr dirty="0" sz="1400" spc="-75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CD94B"/>
                </a:solidFill>
                <a:latin typeface="Verdana"/>
                <a:cs typeface="Verdana"/>
              </a:rPr>
              <a:t>it.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12600" y="2892734"/>
            <a:ext cx="2216150" cy="656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200" spc="-95" i="1">
                <a:solidFill>
                  <a:srgbClr val="FCD94B"/>
                </a:solidFill>
                <a:latin typeface="Verdana"/>
                <a:cs typeface="Verdana"/>
              </a:rPr>
              <a:t>*You</a:t>
            </a:r>
            <a:r>
              <a:rPr dirty="0" sz="120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200" spc="-120" i="1">
                <a:solidFill>
                  <a:srgbClr val="FCD94B"/>
                </a:solidFill>
                <a:latin typeface="Verdana"/>
                <a:cs typeface="Verdana"/>
              </a:rPr>
              <a:t>may</a:t>
            </a:r>
            <a:r>
              <a:rPr dirty="0" sz="1200" spc="-55" i="1">
                <a:solidFill>
                  <a:srgbClr val="FCD94B"/>
                </a:solidFill>
                <a:latin typeface="Verdana"/>
                <a:cs typeface="Verdana"/>
              </a:rPr>
              <a:t> use</a:t>
            </a:r>
            <a:r>
              <a:rPr dirty="0" sz="1200" spc="-6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200" spc="-45" i="1">
                <a:solidFill>
                  <a:srgbClr val="FCD94B"/>
                </a:solidFill>
                <a:latin typeface="Verdana"/>
                <a:cs typeface="Verdana"/>
              </a:rPr>
              <a:t>these</a:t>
            </a:r>
            <a:r>
              <a:rPr dirty="0" sz="1200" spc="-6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200" spc="-45" i="1">
                <a:solidFill>
                  <a:srgbClr val="FCD94B"/>
                </a:solidFill>
                <a:latin typeface="Verdana"/>
                <a:cs typeface="Verdana"/>
              </a:rPr>
              <a:t>slides</a:t>
            </a:r>
            <a:r>
              <a:rPr dirty="0" sz="1200" spc="-6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200" spc="-35" i="1">
                <a:solidFill>
                  <a:srgbClr val="FCD94B"/>
                </a:solidFill>
                <a:latin typeface="Verdana"/>
                <a:cs typeface="Verdana"/>
              </a:rPr>
              <a:t>with</a:t>
            </a:r>
            <a:r>
              <a:rPr dirty="0" sz="1200" spc="-3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200" spc="-70" i="1">
                <a:solidFill>
                  <a:srgbClr val="FCD94B"/>
                </a:solidFill>
                <a:latin typeface="Verdana"/>
                <a:cs typeface="Verdana"/>
              </a:rPr>
              <a:t>attribution</a:t>
            </a:r>
            <a:r>
              <a:rPr dirty="0" sz="120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200" spc="-65" i="1">
                <a:solidFill>
                  <a:srgbClr val="FCD94B"/>
                </a:solidFill>
                <a:latin typeface="Verdana"/>
                <a:cs typeface="Verdana"/>
              </a:rPr>
              <a:t>for</a:t>
            </a:r>
            <a:r>
              <a:rPr dirty="0" sz="120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200" spc="-70" i="1">
                <a:solidFill>
                  <a:srgbClr val="FCD94B"/>
                </a:solidFill>
                <a:latin typeface="Verdana"/>
                <a:cs typeface="Verdana"/>
              </a:rPr>
              <a:t>non-</a:t>
            </a:r>
            <a:r>
              <a:rPr dirty="0" sz="1200" spc="-10" i="1">
                <a:solidFill>
                  <a:srgbClr val="FCD94B"/>
                </a:solidFill>
                <a:latin typeface="Verdana"/>
                <a:cs typeface="Verdana"/>
              </a:rPr>
              <a:t>commercial </a:t>
            </a:r>
            <a:r>
              <a:rPr dirty="0" sz="1200" spc="-50" i="1">
                <a:solidFill>
                  <a:srgbClr val="FCD94B"/>
                </a:solidFill>
                <a:latin typeface="Verdana"/>
                <a:cs typeface="Verdana"/>
              </a:rPr>
              <a:t>educational</a:t>
            </a:r>
            <a:r>
              <a:rPr dirty="0" sz="1200" spc="-2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200" spc="-10" i="1">
                <a:solidFill>
                  <a:srgbClr val="FCD94B"/>
                </a:solidFill>
                <a:latin typeface="Verdana"/>
                <a:cs typeface="Verdana"/>
              </a:rPr>
              <a:t>purposes.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329750" y="1182749"/>
            <a:ext cx="1893570" cy="2498725"/>
            <a:chOff x="1329750" y="1182749"/>
            <a:chExt cx="1893570" cy="249872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9750" y="1182749"/>
              <a:ext cx="1893299" cy="20063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5025" y="1863625"/>
              <a:ext cx="679177" cy="2925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7373" y="1863625"/>
              <a:ext cx="679177" cy="2925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9305" y="3346850"/>
              <a:ext cx="376201" cy="334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325550" y="2210100"/>
            <a:ext cx="2423795" cy="664210"/>
          </a:xfrm>
          <a:custGeom>
            <a:avLst/>
            <a:gdLst/>
            <a:ahLst/>
            <a:cxnLst/>
            <a:rect l="l" t="t" r="r" b="b"/>
            <a:pathLst>
              <a:path w="2423795" h="664210">
                <a:moveTo>
                  <a:pt x="2361733" y="663599"/>
                </a:moveTo>
                <a:lnTo>
                  <a:pt x="61966" y="663599"/>
                </a:lnTo>
                <a:lnTo>
                  <a:pt x="37846" y="658730"/>
                </a:lnTo>
                <a:lnTo>
                  <a:pt x="18149" y="645450"/>
                </a:lnTo>
                <a:lnTo>
                  <a:pt x="4869" y="625753"/>
                </a:lnTo>
                <a:lnTo>
                  <a:pt x="0" y="601632"/>
                </a:lnTo>
                <a:lnTo>
                  <a:pt x="0" y="61966"/>
                </a:lnTo>
                <a:lnTo>
                  <a:pt x="4869" y="37846"/>
                </a:lnTo>
                <a:lnTo>
                  <a:pt x="18149" y="18149"/>
                </a:lnTo>
                <a:lnTo>
                  <a:pt x="37846" y="4869"/>
                </a:lnTo>
                <a:lnTo>
                  <a:pt x="61966" y="0"/>
                </a:lnTo>
                <a:lnTo>
                  <a:pt x="2361733" y="0"/>
                </a:lnTo>
                <a:lnTo>
                  <a:pt x="2405550" y="18149"/>
                </a:lnTo>
                <a:lnTo>
                  <a:pt x="2423699" y="61966"/>
                </a:lnTo>
                <a:lnTo>
                  <a:pt x="2423699" y="601632"/>
                </a:lnTo>
                <a:lnTo>
                  <a:pt x="2418830" y="625753"/>
                </a:lnTo>
                <a:lnTo>
                  <a:pt x="2405550" y="645450"/>
                </a:lnTo>
                <a:lnTo>
                  <a:pt x="2385853" y="658730"/>
                </a:lnTo>
                <a:lnTo>
                  <a:pt x="2361733" y="663599"/>
                </a:lnTo>
                <a:close/>
              </a:path>
            </a:pathLst>
          </a:custGeom>
          <a:solidFill>
            <a:srgbClr val="FCD9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486853" y="2336033"/>
            <a:ext cx="21018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Wasteful/Useless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58299" y="2210099"/>
            <a:ext cx="2423795" cy="664210"/>
          </a:xfrm>
          <a:custGeom>
            <a:avLst/>
            <a:gdLst/>
            <a:ahLst/>
            <a:cxnLst/>
            <a:rect l="l" t="t" r="r" b="b"/>
            <a:pathLst>
              <a:path w="2423795" h="664210">
                <a:moveTo>
                  <a:pt x="2361732" y="663599"/>
                </a:moveTo>
                <a:lnTo>
                  <a:pt x="61966" y="663599"/>
                </a:lnTo>
                <a:lnTo>
                  <a:pt x="37846" y="658730"/>
                </a:lnTo>
                <a:lnTo>
                  <a:pt x="18149" y="645450"/>
                </a:lnTo>
                <a:lnTo>
                  <a:pt x="4869" y="625753"/>
                </a:lnTo>
                <a:lnTo>
                  <a:pt x="0" y="601632"/>
                </a:lnTo>
                <a:lnTo>
                  <a:pt x="0" y="61966"/>
                </a:lnTo>
                <a:lnTo>
                  <a:pt x="4869" y="37846"/>
                </a:lnTo>
                <a:lnTo>
                  <a:pt x="18149" y="18149"/>
                </a:lnTo>
                <a:lnTo>
                  <a:pt x="37846" y="4869"/>
                </a:lnTo>
                <a:lnTo>
                  <a:pt x="61966" y="0"/>
                </a:lnTo>
                <a:lnTo>
                  <a:pt x="2361732" y="0"/>
                </a:lnTo>
                <a:lnTo>
                  <a:pt x="2405550" y="18149"/>
                </a:lnTo>
                <a:lnTo>
                  <a:pt x="2423699" y="61966"/>
                </a:lnTo>
                <a:lnTo>
                  <a:pt x="2423699" y="601632"/>
                </a:lnTo>
                <a:lnTo>
                  <a:pt x="2418830" y="625753"/>
                </a:lnTo>
                <a:lnTo>
                  <a:pt x="2405550" y="645450"/>
                </a:lnTo>
                <a:lnTo>
                  <a:pt x="2385853" y="658730"/>
                </a:lnTo>
                <a:lnTo>
                  <a:pt x="2361732" y="663599"/>
                </a:lnTo>
                <a:close/>
              </a:path>
            </a:pathLst>
          </a:custGeom>
          <a:solidFill>
            <a:srgbClr val="FCD9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64739" y="2336032"/>
            <a:ext cx="2211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5">
                <a:latin typeface="Calibri"/>
                <a:cs typeface="Calibri"/>
              </a:rPr>
              <a:t>Speculative/UNFAIR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092799" y="2210099"/>
            <a:ext cx="2423795" cy="664210"/>
          </a:xfrm>
          <a:custGeom>
            <a:avLst/>
            <a:gdLst/>
            <a:ahLst/>
            <a:cxnLst/>
            <a:rect l="l" t="t" r="r" b="b"/>
            <a:pathLst>
              <a:path w="2423795" h="664210">
                <a:moveTo>
                  <a:pt x="2361732" y="663599"/>
                </a:moveTo>
                <a:lnTo>
                  <a:pt x="61966" y="663599"/>
                </a:lnTo>
                <a:lnTo>
                  <a:pt x="37846" y="658730"/>
                </a:lnTo>
                <a:lnTo>
                  <a:pt x="18149" y="645450"/>
                </a:lnTo>
                <a:lnTo>
                  <a:pt x="4869" y="625753"/>
                </a:lnTo>
                <a:lnTo>
                  <a:pt x="0" y="601632"/>
                </a:lnTo>
                <a:lnTo>
                  <a:pt x="0" y="61966"/>
                </a:lnTo>
                <a:lnTo>
                  <a:pt x="4869" y="37846"/>
                </a:lnTo>
                <a:lnTo>
                  <a:pt x="18149" y="18149"/>
                </a:lnTo>
                <a:lnTo>
                  <a:pt x="37846" y="4869"/>
                </a:lnTo>
                <a:lnTo>
                  <a:pt x="61966" y="0"/>
                </a:lnTo>
                <a:lnTo>
                  <a:pt x="2361732" y="0"/>
                </a:lnTo>
                <a:lnTo>
                  <a:pt x="2405549" y="18149"/>
                </a:lnTo>
                <a:lnTo>
                  <a:pt x="2423699" y="61966"/>
                </a:lnTo>
                <a:lnTo>
                  <a:pt x="2423699" y="601632"/>
                </a:lnTo>
                <a:lnTo>
                  <a:pt x="2418830" y="625753"/>
                </a:lnTo>
                <a:lnTo>
                  <a:pt x="2405550" y="645450"/>
                </a:lnTo>
                <a:lnTo>
                  <a:pt x="2385853" y="658730"/>
                </a:lnTo>
                <a:lnTo>
                  <a:pt x="2361732" y="663599"/>
                </a:lnTo>
                <a:close/>
              </a:path>
            </a:pathLst>
          </a:custGeom>
          <a:solidFill>
            <a:srgbClr val="FCD9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353469" y="2336032"/>
            <a:ext cx="19030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80">
                <a:latin typeface="Calibri"/>
                <a:cs typeface="Calibri"/>
              </a:rPr>
              <a:t>Dangerous/SCAM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63299" y="274684"/>
            <a:ext cx="2696210" cy="1212850"/>
          </a:xfrm>
          <a:prstGeom prst="rect"/>
        </p:spPr>
        <p:txBody>
          <a:bodyPr wrap="square" lIns="0" tIns="83185" rIns="0" bIns="0" rtlCol="0" vert="horz">
            <a:spAutoFit/>
          </a:bodyPr>
          <a:lstStyle/>
          <a:p>
            <a:pPr marL="243840" marR="5080" indent="-231775">
              <a:lnSpc>
                <a:spcPts val="4430"/>
              </a:lnSpc>
              <a:spcBef>
                <a:spcPts val="655"/>
              </a:spcBef>
            </a:pPr>
            <a:r>
              <a:rPr dirty="0" sz="4100" spc="-310">
                <a:solidFill>
                  <a:srgbClr val="FFFFFF"/>
                </a:solidFill>
              </a:rPr>
              <a:t>The</a:t>
            </a:r>
            <a:r>
              <a:rPr dirty="0" sz="4100" spc="-325">
                <a:solidFill>
                  <a:srgbClr val="FFFFFF"/>
                </a:solidFill>
              </a:rPr>
              <a:t> </a:t>
            </a:r>
            <a:r>
              <a:rPr dirty="0" sz="4100" spc="-295">
                <a:solidFill>
                  <a:srgbClr val="FCD94B"/>
                </a:solidFill>
              </a:rPr>
              <a:t>3</a:t>
            </a:r>
            <a:r>
              <a:rPr dirty="0" sz="4100" spc="-320">
                <a:solidFill>
                  <a:srgbClr val="FCD94B"/>
                </a:solidFill>
              </a:rPr>
              <a:t> </a:t>
            </a:r>
            <a:r>
              <a:rPr dirty="0" sz="4100" spc="-40">
                <a:solidFill>
                  <a:srgbClr val="FFFFFF"/>
                </a:solidFill>
              </a:rPr>
              <a:t>Buckets </a:t>
            </a:r>
            <a:r>
              <a:rPr dirty="0" sz="4100" spc="85">
                <a:solidFill>
                  <a:srgbClr val="FFFFFF"/>
                </a:solidFill>
              </a:rPr>
              <a:t>of</a:t>
            </a:r>
            <a:r>
              <a:rPr dirty="0" sz="4100" spc="-325">
                <a:solidFill>
                  <a:srgbClr val="FFFFFF"/>
                </a:solidFill>
              </a:rPr>
              <a:t> </a:t>
            </a:r>
            <a:r>
              <a:rPr dirty="0" sz="4100" spc="-10">
                <a:solidFill>
                  <a:srgbClr val="FFFFFF"/>
                </a:solidFill>
              </a:rPr>
              <a:t>Criticism</a:t>
            </a:r>
            <a:endParaRPr sz="4100"/>
          </a:p>
        </p:txBody>
      </p:sp>
      <p:sp>
        <p:nvSpPr>
          <p:cNvPr id="9" name="object 9" descr=""/>
          <p:cNvSpPr txBox="1"/>
          <p:nvPr/>
        </p:nvSpPr>
        <p:spPr>
          <a:xfrm>
            <a:off x="634408" y="3052314"/>
            <a:ext cx="2504440" cy="169037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44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Bubble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5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170">
                <a:solidFill>
                  <a:srgbClr val="FFFFFF"/>
                </a:solidFill>
                <a:latin typeface="Calibri"/>
                <a:cs typeface="Calibri"/>
              </a:rPr>
              <a:t>Too</a:t>
            </a:r>
            <a:r>
              <a:rPr dirty="0" sz="1900" spc="-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Volatile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Unbacked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285">
                <a:solidFill>
                  <a:srgbClr val="FFFFFF"/>
                </a:solidFill>
                <a:latin typeface="Calibri"/>
                <a:cs typeface="Calibri"/>
              </a:rPr>
              <a:t>HOARDING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5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180">
                <a:solidFill>
                  <a:srgbClr val="FFFFFF"/>
                </a:solidFill>
                <a:latin typeface="Calibri"/>
                <a:cs typeface="Calibri"/>
              </a:rPr>
              <a:t>CENTRALIZED</a:t>
            </a:r>
            <a:r>
              <a:rPr dirty="0" sz="19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220">
                <a:solidFill>
                  <a:srgbClr val="FFFFFF"/>
                </a:solidFill>
                <a:latin typeface="Calibri"/>
                <a:cs typeface="Calibri"/>
              </a:rPr>
              <a:t>OWNERSHIP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88558" y="3052314"/>
            <a:ext cx="2186940" cy="169037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44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Obsolete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5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70">
                <a:solidFill>
                  <a:srgbClr val="FFFFFF"/>
                </a:solidFill>
                <a:latin typeface="Calibri"/>
                <a:cs typeface="Calibri"/>
              </a:rPr>
              <a:t>Energy</a:t>
            </a:r>
            <a:r>
              <a:rPr dirty="0" sz="19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Intensive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290">
                <a:solidFill>
                  <a:srgbClr val="FFFFFF"/>
                </a:solidFill>
                <a:latin typeface="Calibri"/>
                <a:cs typeface="Calibri"/>
              </a:rPr>
              <a:t>SLOW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175">
                <a:solidFill>
                  <a:srgbClr val="FFFFFF"/>
                </a:solidFill>
                <a:latin typeface="Calibri"/>
                <a:cs typeface="Calibri"/>
              </a:rPr>
              <a:t>EXPENSIVE</a:t>
            </a:r>
            <a:r>
              <a:rPr dirty="0" sz="19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20">
                <a:solidFill>
                  <a:srgbClr val="FFFFFF"/>
                </a:solidFill>
                <a:latin typeface="Calibri"/>
                <a:cs typeface="Calibri"/>
              </a:rPr>
              <a:t>FEES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5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25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dirty="0" sz="19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20">
                <a:solidFill>
                  <a:srgbClr val="FFFFFF"/>
                </a:solidFill>
                <a:latin typeface="Calibri"/>
                <a:cs typeface="Calibri"/>
              </a:rPr>
              <a:t>Dependent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308709" y="3052314"/>
            <a:ext cx="1845945" cy="169037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44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55">
                <a:solidFill>
                  <a:srgbClr val="FFFFFF"/>
                </a:solidFill>
                <a:latin typeface="Calibri"/>
                <a:cs typeface="Calibri"/>
              </a:rPr>
              <a:t>Criminal</a:t>
            </a:r>
            <a:r>
              <a:rPr dirty="0" sz="1900" spc="-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5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110">
                <a:solidFill>
                  <a:srgbClr val="FFFFFF"/>
                </a:solidFill>
                <a:latin typeface="Calibri"/>
                <a:cs typeface="Calibri"/>
              </a:rPr>
              <a:t>Ponzi/PYRAMID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135">
                <a:solidFill>
                  <a:srgbClr val="FFFFFF"/>
                </a:solidFill>
                <a:latin typeface="Calibri"/>
                <a:cs typeface="Calibri"/>
              </a:rPr>
              <a:t>Government</a:t>
            </a:r>
            <a:r>
              <a:rPr dirty="0" sz="19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0">
                <a:solidFill>
                  <a:srgbClr val="FFFFFF"/>
                </a:solidFill>
                <a:latin typeface="Calibri"/>
                <a:cs typeface="Calibri"/>
              </a:rPr>
              <a:t>Ban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225">
                <a:solidFill>
                  <a:srgbClr val="FFFFFF"/>
                </a:solidFill>
                <a:latin typeface="Calibri"/>
                <a:cs typeface="Calibri"/>
              </a:rPr>
              <a:t>INFLATION</a:t>
            </a:r>
            <a:r>
              <a:rPr dirty="0" sz="19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315">
                <a:solidFill>
                  <a:srgbClr val="FFFFFF"/>
                </a:solidFill>
                <a:latin typeface="Calibri"/>
                <a:cs typeface="Calibri"/>
              </a:rPr>
              <a:t>BUG</a:t>
            </a:r>
            <a:endParaRPr sz="1900">
              <a:latin typeface="Calibri"/>
              <a:cs typeface="Calibri"/>
            </a:endParaRPr>
          </a:p>
          <a:p>
            <a:pPr marL="386715" indent="-374015">
              <a:lnSpc>
                <a:spcPct val="100000"/>
              </a:lnSpc>
              <a:spcBef>
                <a:spcPts val="345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spc="-80">
                <a:solidFill>
                  <a:srgbClr val="FFFFFF"/>
                </a:solidFill>
                <a:latin typeface="Calibri"/>
                <a:cs typeface="Calibri"/>
              </a:rPr>
              <a:t>DUPLICABLE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9724" y="241525"/>
            <a:ext cx="1929625" cy="1609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700" y="174119"/>
            <a:ext cx="3114040" cy="1275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0">
                <a:solidFill>
                  <a:srgbClr val="FFFFFF"/>
                </a:solidFill>
              </a:rPr>
              <a:t>IT’S</a:t>
            </a:r>
            <a:r>
              <a:rPr dirty="0" sz="4800" spc="-254">
                <a:solidFill>
                  <a:srgbClr val="FFFFFF"/>
                </a:solidFill>
              </a:rPr>
              <a:t> </a:t>
            </a:r>
            <a:r>
              <a:rPr dirty="0" sz="4800" spc="-750">
                <a:solidFill>
                  <a:srgbClr val="FFFFFF"/>
                </a:solidFill>
              </a:rPr>
              <a:t>A</a:t>
            </a:r>
            <a:r>
              <a:rPr dirty="0" sz="4800" spc="-360">
                <a:solidFill>
                  <a:srgbClr val="FFFFFF"/>
                </a:solidFill>
              </a:rPr>
              <a:t> </a:t>
            </a:r>
            <a:r>
              <a:rPr dirty="0" sz="4800" spc="-500">
                <a:solidFill>
                  <a:srgbClr val="FCD94B"/>
                </a:solidFill>
              </a:rPr>
              <a:t>B</a:t>
            </a:r>
            <a:r>
              <a:rPr dirty="0" sz="5400" spc="-500">
                <a:solidFill>
                  <a:srgbClr val="FCD94B"/>
                </a:solidFill>
              </a:rPr>
              <a:t>U</a:t>
            </a:r>
            <a:r>
              <a:rPr dirty="0" sz="6600" spc="-500">
                <a:solidFill>
                  <a:srgbClr val="FCD94B"/>
                </a:solidFill>
              </a:rPr>
              <a:t>B</a:t>
            </a:r>
            <a:r>
              <a:rPr dirty="0" sz="8200" spc="-500">
                <a:solidFill>
                  <a:srgbClr val="FCD94B"/>
                </a:solidFill>
              </a:rPr>
              <a:t>B</a:t>
            </a:r>
            <a:r>
              <a:rPr dirty="0" sz="4800" spc="-500">
                <a:solidFill>
                  <a:srgbClr val="FCD94B"/>
                </a:solidFill>
              </a:rPr>
              <a:t>L</a:t>
            </a:r>
            <a:r>
              <a:rPr dirty="0" sz="3000" spc="-500">
                <a:solidFill>
                  <a:srgbClr val="FCD94B"/>
                </a:solidFill>
              </a:rPr>
              <a:t>E</a:t>
            </a:r>
            <a:endParaRPr sz="3000"/>
          </a:p>
        </p:txBody>
      </p:sp>
      <p:sp>
        <p:nvSpPr>
          <p:cNvPr id="3" name="object 3" descr=""/>
          <p:cNvSpPr/>
          <p:nvPr/>
        </p:nvSpPr>
        <p:spPr>
          <a:xfrm>
            <a:off x="5666612" y="2759874"/>
            <a:ext cx="63500" cy="215900"/>
          </a:xfrm>
          <a:custGeom>
            <a:avLst/>
            <a:gdLst/>
            <a:ahLst/>
            <a:cxnLst/>
            <a:rect l="l" t="t" r="r" b="b"/>
            <a:pathLst>
              <a:path w="63500" h="215900">
                <a:moveTo>
                  <a:pt x="0" y="0"/>
                </a:moveTo>
                <a:lnTo>
                  <a:pt x="62999" y="2156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840324" y="954721"/>
            <a:ext cx="5740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i="1">
                <a:solidFill>
                  <a:srgbClr val="999999"/>
                </a:solidFill>
                <a:latin typeface="Calibri"/>
                <a:cs typeface="Calibri"/>
              </a:rPr>
              <a:t>Tulips!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61400" y="1493874"/>
            <a:ext cx="3190875" cy="213360"/>
          </a:xfrm>
          <a:custGeom>
            <a:avLst/>
            <a:gdLst/>
            <a:ahLst/>
            <a:cxnLst/>
            <a:rect l="l" t="t" r="r" b="b"/>
            <a:pathLst>
              <a:path w="3190875" h="213360">
                <a:moveTo>
                  <a:pt x="3190703" y="213359"/>
                </a:moveTo>
                <a:lnTo>
                  <a:pt x="0" y="213359"/>
                </a:lnTo>
                <a:lnTo>
                  <a:pt x="0" y="0"/>
                </a:lnTo>
                <a:lnTo>
                  <a:pt x="3190703" y="0"/>
                </a:lnTo>
                <a:lnTo>
                  <a:pt x="3190703" y="2133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48700" y="1474063"/>
            <a:ext cx="32156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been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called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bubble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8700" y="1687423"/>
            <a:ext cx="3542029" cy="126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times,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people,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years.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price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experienced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several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severe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declines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might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warrant 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label,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overall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trend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been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spectacularly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up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right.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8700" y="3093641"/>
            <a:ext cx="3298825" cy="10198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25"/>
              </a:spcBef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Critics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proclaiming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400" spc="-50" i="1">
                <a:solidFill>
                  <a:srgbClr val="FFFFFF"/>
                </a:solidFill>
                <a:latin typeface="Verdana"/>
                <a:cs typeface="Verdana"/>
              </a:rPr>
              <a:t>death</a:t>
            </a:r>
            <a:r>
              <a:rPr dirty="0" sz="1400" spc="-7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bitcoin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after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market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cycle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thankfully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running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out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analogies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been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revealed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for what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are—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wrong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007949" y="48429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378305" y="468649"/>
            <a:ext cx="5775325" cy="4684395"/>
            <a:chOff x="3378305" y="468649"/>
            <a:chExt cx="5775325" cy="4684395"/>
          </a:xfrm>
        </p:grpSpPr>
        <p:sp>
          <p:nvSpPr>
            <p:cNvPr id="11" name="object 11" descr=""/>
            <p:cNvSpPr/>
            <p:nvPr/>
          </p:nvSpPr>
          <p:spPr>
            <a:xfrm>
              <a:off x="3387830" y="554494"/>
              <a:ext cx="5756275" cy="4589145"/>
            </a:xfrm>
            <a:custGeom>
              <a:avLst/>
              <a:gdLst/>
              <a:ahLst/>
              <a:cxnLst/>
              <a:rect l="l" t="t" r="r" b="b"/>
              <a:pathLst>
                <a:path w="5756275" h="4589145">
                  <a:moveTo>
                    <a:pt x="0" y="4252471"/>
                  </a:moveTo>
                  <a:lnTo>
                    <a:pt x="24116" y="4221129"/>
                  </a:lnTo>
                  <a:lnTo>
                    <a:pt x="40802" y="4306136"/>
                  </a:lnTo>
                  <a:lnTo>
                    <a:pt x="51949" y="4409069"/>
                  </a:lnTo>
                  <a:lnTo>
                    <a:pt x="74197" y="4373273"/>
                  </a:lnTo>
                  <a:lnTo>
                    <a:pt x="83474" y="4498529"/>
                  </a:lnTo>
                </a:path>
                <a:path w="5756275" h="4589145">
                  <a:moveTo>
                    <a:pt x="83474" y="4520908"/>
                  </a:moveTo>
                  <a:lnTo>
                    <a:pt x="102029" y="4476150"/>
                  </a:lnTo>
                  <a:lnTo>
                    <a:pt x="99190" y="4589005"/>
                  </a:lnTo>
                </a:path>
                <a:path w="5756275" h="4589145">
                  <a:moveTo>
                    <a:pt x="106736" y="4589005"/>
                  </a:moveTo>
                  <a:lnTo>
                    <a:pt x="124277" y="4516455"/>
                  </a:lnTo>
                  <a:lnTo>
                    <a:pt x="124277" y="4458281"/>
                  </a:lnTo>
                  <a:lnTo>
                    <a:pt x="142832" y="4476150"/>
                  </a:lnTo>
                  <a:lnTo>
                    <a:pt x="153956" y="4413522"/>
                  </a:lnTo>
                  <a:lnTo>
                    <a:pt x="152110" y="4319552"/>
                  </a:lnTo>
                  <a:lnTo>
                    <a:pt x="170665" y="4350894"/>
                  </a:lnTo>
                  <a:lnTo>
                    <a:pt x="181789" y="4100327"/>
                  </a:lnTo>
                  <a:lnTo>
                    <a:pt x="205906" y="4189787"/>
                  </a:lnTo>
                  <a:lnTo>
                    <a:pt x="207752" y="4292720"/>
                  </a:lnTo>
                  <a:lnTo>
                    <a:pt x="222591" y="4194297"/>
                  </a:lnTo>
                  <a:lnTo>
                    <a:pt x="233715" y="4328515"/>
                  </a:lnTo>
                  <a:lnTo>
                    <a:pt x="248554" y="4256924"/>
                  </a:lnTo>
                  <a:lnTo>
                    <a:pt x="274541" y="4283757"/>
                  </a:lnTo>
                  <a:lnTo>
                    <a:pt x="280103" y="4238998"/>
                  </a:lnTo>
                  <a:lnTo>
                    <a:pt x="293073" y="4310589"/>
                  </a:lnTo>
                  <a:lnTo>
                    <a:pt x="315344" y="4292720"/>
                  </a:lnTo>
                  <a:lnTo>
                    <a:pt x="333899" y="4243508"/>
                  </a:lnTo>
                  <a:lnTo>
                    <a:pt x="348738" y="4283757"/>
                  </a:lnTo>
                  <a:lnTo>
                    <a:pt x="395103" y="4270341"/>
                  </a:lnTo>
                  <a:lnTo>
                    <a:pt x="422935" y="4149538"/>
                  </a:lnTo>
                  <a:lnTo>
                    <a:pt x="443337" y="4158501"/>
                  </a:lnTo>
                  <a:lnTo>
                    <a:pt x="460022" y="4010810"/>
                  </a:lnTo>
                </a:path>
                <a:path w="5756275" h="4589145">
                  <a:moveTo>
                    <a:pt x="461892" y="4013065"/>
                  </a:moveTo>
                  <a:lnTo>
                    <a:pt x="475797" y="4028736"/>
                  </a:lnTo>
                  <a:lnTo>
                    <a:pt x="484139" y="3907933"/>
                  </a:lnTo>
                  <a:lnTo>
                    <a:pt x="496198" y="3914641"/>
                  </a:lnTo>
                  <a:lnTo>
                    <a:pt x="500825" y="3838541"/>
                  </a:lnTo>
                  <a:lnTo>
                    <a:pt x="505476" y="4048860"/>
                  </a:lnTo>
                  <a:lnTo>
                    <a:pt x="517534" y="3934766"/>
                  </a:lnTo>
                  <a:lnTo>
                    <a:pt x="543497" y="3912386"/>
                  </a:lnTo>
                  <a:lnTo>
                    <a:pt x="557402" y="3856467"/>
                  </a:lnTo>
                  <a:lnTo>
                    <a:pt x="586169" y="3883299"/>
                  </a:lnTo>
                  <a:lnTo>
                    <a:pt x="610287" y="3943729"/>
                  </a:lnTo>
                  <a:lnTo>
                    <a:pt x="633469" y="3916840"/>
                  </a:lnTo>
                  <a:lnTo>
                    <a:pt x="644592" y="3856467"/>
                  </a:lnTo>
                  <a:lnTo>
                    <a:pt x="664994" y="3860920"/>
                  </a:lnTo>
                  <a:lnTo>
                    <a:pt x="668710" y="3818416"/>
                  </a:lnTo>
                  <a:lnTo>
                    <a:pt x="712293" y="3831833"/>
                  </a:lnTo>
                  <a:lnTo>
                    <a:pt x="726198" y="3762497"/>
                  </a:lnTo>
                  <a:lnTo>
                    <a:pt x="735475" y="3751336"/>
                  </a:lnTo>
                  <a:lnTo>
                    <a:pt x="739191" y="3672980"/>
                  </a:lnTo>
                  <a:lnTo>
                    <a:pt x="751249" y="3646148"/>
                  </a:lnTo>
                  <a:lnTo>
                    <a:pt x="758681" y="3570104"/>
                  </a:lnTo>
                  <a:lnTo>
                    <a:pt x="774432" y="3498513"/>
                  </a:lnTo>
                  <a:lnTo>
                    <a:pt x="776301" y="3444791"/>
                  </a:lnTo>
                  <a:lnTo>
                    <a:pt x="791141" y="3426922"/>
                  </a:lnTo>
                  <a:lnTo>
                    <a:pt x="792987" y="3371002"/>
                  </a:lnTo>
                  <a:lnTo>
                    <a:pt x="798549" y="3254653"/>
                  </a:lnTo>
                  <a:lnTo>
                    <a:pt x="809672" y="3243436"/>
                  </a:lnTo>
                  <a:lnTo>
                    <a:pt x="818950" y="3044334"/>
                  </a:lnTo>
                  <a:lnTo>
                    <a:pt x="823601" y="3109217"/>
                  </a:lnTo>
                  <a:lnTo>
                    <a:pt x="825447" y="2948166"/>
                  </a:lnTo>
                  <a:lnTo>
                    <a:pt x="833790" y="2934749"/>
                  </a:lnTo>
                  <a:lnTo>
                    <a:pt x="838440" y="2791568"/>
                  </a:lnTo>
                  <a:lnTo>
                    <a:pt x="849564" y="2518621"/>
                  </a:lnTo>
                  <a:lnTo>
                    <a:pt x="847718" y="2934749"/>
                  </a:lnTo>
                  <a:lnTo>
                    <a:pt x="856060" y="2847488"/>
                  </a:lnTo>
                  <a:lnTo>
                    <a:pt x="857907" y="3066713"/>
                  </a:lnTo>
                  <a:lnTo>
                    <a:pt x="866249" y="2735592"/>
                  </a:lnTo>
                  <a:lnTo>
                    <a:pt x="877397" y="2894445"/>
                  </a:lnTo>
                  <a:lnTo>
                    <a:pt x="885739" y="2818400"/>
                  </a:lnTo>
                  <a:lnTo>
                    <a:pt x="898709" y="2851941"/>
                  </a:lnTo>
                  <a:lnTo>
                    <a:pt x="907987" y="2813891"/>
                  </a:lnTo>
                  <a:lnTo>
                    <a:pt x="910768" y="2782605"/>
                  </a:lnTo>
                  <a:lnTo>
                    <a:pt x="928388" y="2789313"/>
                  </a:lnTo>
                  <a:lnTo>
                    <a:pt x="938601" y="2896699"/>
                  </a:lnTo>
                  <a:lnTo>
                    <a:pt x="957156" y="2903408"/>
                  </a:lnTo>
                  <a:lnTo>
                    <a:pt x="964564" y="2957072"/>
                  </a:lnTo>
                  <a:lnTo>
                    <a:pt x="971995" y="2986159"/>
                  </a:lnTo>
                  <a:lnTo>
                    <a:pt x="972906" y="3089093"/>
                  </a:lnTo>
                  <a:lnTo>
                    <a:pt x="983119" y="3004086"/>
                  </a:lnTo>
                  <a:lnTo>
                    <a:pt x="987746" y="2934749"/>
                  </a:lnTo>
                  <a:lnTo>
                    <a:pt x="998893" y="2970545"/>
                  </a:lnTo>
                  <a:lnTo>
                    <a:pt x="1008147" y="2919079"/>
                  </a:lnTo>
                  <a:lnTo>
                    <a:pt x="1022987" y="2914569"/>
                  </a:lnTo>
                  <a:lnTo>
                    <a:pt x="1026703" y="2954874"/>
                  </a:lnTo>
                  <a:lnTo>
                    <a:pt x="1033199" y="2892246"/>
                  </a:lnTo>
                </a:path>
                <a:path w="5756275" h="4589145">
                  <a:moveTo>
                    <a:pt x="1033199" y="2887736"/>
                  </a:moveTo>
                  <a:lnTo>
                    <a:pt x="1048039" y="2845233"/>
                  </a:lnTo>
                  <a:lnTo>
                    <a:pt x="1056381" y="2778095"/>
                  </a:lnTo>
                  <a:lnTo>
                    <a:pt x="1069375" y="2822854"/>
                  </a:lnTo>
                  <a:lnTo>
                    <a:pt x="1080499" y="2784860"/>
                  </a:lnTo>
                  <a:lnTo>
                    <a:pt x="1091622" y="2807183"/>
                  </a:lnTo>
                  <a:lnTo>
                    <a:pt x="1099989" y="2780350"/>
                  </a:lnTo>
                  <a:lnTo>
                    <a:pt x="1101835" y="2874320"/>
                  </a:lnTo>
                  <a:lnTo>
                    <a:pt x="1111112" y="2771387"/>
                  </a:lnTo>
                  <a:lnTo>
                    <a:pt x="1124082" y="2737847"/>
                  </a:lnTo>
                  <a:lnTo>
                    <a:pt x="1130579" y="2634914"/>
                  </a:lnTo>
                  <a:lnTo>
                    <a:pt x="1134294" y="2583504"/>
                  </a:lnTo>
                  <a:lnTo>
                    <a:pt x="1152849" y="2565578"/>
                  </a:lnTo>
                  <a:lnTo>
                    <a:pt x="1152849" y="2355315"/>
                  </a:lnTo>
                  <a:lnTo>
                    <a:pt x="1162127" y="2297140"/>
                  </a:lnTo>
                  <a:lnTo>
                    <a:pt x="1171381" y="2174083"/>
                  </a:lnTo>
                  <a:lnTo>
                    <a:pt x="1171381" y="2017485"/>
                  </a:lnTo>
                  <a:lnTo>
                    <a:pt x="1180659" y="1932478"/>
                  </a:lnTo>
                  <a:lnTo>
                    <a:pt x="1188090" y="1787042"/>
                  </a:lnTo>
                  <a:lnTo>
                    <a:pt x="1195498" y="1869794"/>
                  </a:lnTo>
                  <a:lnTo>
                    <a:pt x="1204776" y="1842962"/>
                  </a:lnTo>
                  <a:lnTo>
                    <a:pt x="1209426" y="2010777"/>
                  </a:lnTo>
                  <a:lnTo>
                    <a:pt x="1218704" y="2131580"/>
                  </a:lnTo>
                  <a:lnTo>
                    <a:pt x="1224266" y="1992851"/>
                  </a:lnTo>
                  <a:lnTo>
                    <a:pt x="1237236" y="1972727"/>
                  </a:lnTo>
                  <a:lnTo>
                    <a:pt x="1244667" y="1887720"/>
                  </a:lnTo>
                  <a:lnTo>
                    <a:pt x="1253010" y="1939187"/>
                  </a:lnTo>
                  <a:lnTo>
                    <a:pt x="1271565" y="1934677"/>
                  </a:lnTo>
                </a:path>
                <a:path w="5756275" h="4589145">
                  <a:moveTo>
                    <a:pt x="1277127" y="1930223"/>
                  </a:moveTo>
                  <a:lnTo>
                    <a:pt x="1291967" y="1959311"/>
                  </a:lnTo>
                  <a:lnTo>
                    <a:pt x="1291032" y="2001814"/>
                  </a:lnTo>
                  <a:lnTo>
                    <a:pt x="1315149" y="2089076"/>
                  </a:lnTo>
                  <a:lnTo>
                    <a:pt x="1326272" y="2055479"/>
                  </a:lnTo>
                  <a:lnTo>
                    <a:pt x="1328142" y="2019684"/>
                  </a:lnTo>
                  <a:lnTo>
                    <a:pt x="1342981" y="2053281"/>
                  </a:lnTo>
                  <a:lnTo>
                    <a:pt x="1354105" y="2091275"/>
                  </a:lnTo>
                  <a:lnTo>
                    <a:pt x="1356886" y="2174083"/>
                  </a:lnTo>
                  <a:lnTo>
                    <a:pt x="1376353" y="2212133"/>
                  </a:lnTo>
                  <a:lnTo>
                    <a:pt x="1381003" y="2310557"/>
                  </a:lnTo>
                  <a:lnTo>
                    <a:pt x="1389346" y="2138288"/>
                  </a:lnTo>
                  <a:lnTo>
                    <a:pt x="1403251" y="2176338"/>
                  </a:lnTo>
                  <a:lnTo>
                    <a:pt x="1403251" y="2212133"/>
                  </a:lnTo>
                  <a:lnTo>
                    <a:pt x="1420871" y="2189754"/>
                  </a:lnTo>
                  <a:lnTo>
                    <a:pt x="1432929" y="2203171"/>
                  </a:lnTo>
                  <a:lnTo>
                    <a:pt x="1444077" y="2106946"/>
                  </a:lnTo>
                  <a:lnTo>
                    <a:pt x="1453331" y="2026392"/>
                  </a:lnTo>
                  <a:lnTo>
                    <a:pt x="1470040" y="2030902"/>
                  </a:lnTo>
                  <a:lnTo>
                    <a:pt x="1473756" y="2080113"/>
                  </a:lnTo>
                  <a:lnTo>
                    <a:pt x="1488595" y="2073405"/>
                  </a:lnTo>
                  <a:lnTo>
                    <a:pt x="1493222" y="2115909"/>
                  </a:lnTo>
                  <a:lnTo>
                    <a:pt x="1499719" y="2021939"/>
                  </a:lnTo>
                  <a:lnTo>
                    <a:pt x="1515493" y="2055479"/>
                  </a:lnTo>
                  <a:lnTo>
                    <a:pt x="1525682" y="2053281"/>
                  </a:lnTo>
                  <a:lnTo>
                    <a:pt x="1540522" y="2093530"/>
                  </a:lnTo>
                  <a:lnTo>
                    <a:pt x="1559077" y="2084566"/>
                  </a:lnTo>
                  <a:lnTo>
                    <a:pt x="1567419" y="2176338"/>
                  </a:lnTo>
                  <a:lnTo>
                    <a:pt x="1583194" y="2149449"/>
                  </a:lnTo>
                  <a:lnTo>
                    <a:pt x="1593383" y="2183046"/>
                  </a:lnTo>
                  <a:lnTo>
                    <a:pt x="1611938" y="2169573"/>
                  </a:lnTo>
                  <a:lnTo>
                    <a:pt x="1618435" y="2259090"/>
                  </a:lnTo>
                  <a:lnTo>
                    <a:pt x="1627712" y="2261345"/>
                  </a:lnTo>
                  <a:lnTo>
                    <a:pt x="1644398" y="2359768"/>
                  </a:lnTo>
                  <a:lnTo>
                    <a:pt x="1649048" y="2285923"/>
                  </a:lnTo>
                  <a:lnTo>
                    <a:pt x="1660172" y="2276960"/>
                  </a:lnTo>
                  <a:lnTo>
                    <a:pt x="1671296" y="2328426"/>
                  </a:lnTo>
                  <a:lnTo>
                    <a:pt x="1683354" y="2362023"/>
                  </a:lnTo>
                  <a:lnTo>
                    <a:pt x="1691697" y="2312755"/>
                  </a:lnTo>
                  <a:lnTo>
                    <a:pt x="1694478" y="2234456"/>
                  </a:lnTo>
                  <a:lnTo>
                    <a:pt x="1700040" y="2285923"/>
                  </a:lnTo>
                  <a:lnTo>
                    <a:pt x="1729719" y="2292631"/>
                  </a:lnTo>
                  <a:lnTo>
                    <a:pt x="1736215" y="2332936"/>
                  </a:lnTo>
                  <a:lnTo>
                    <a:pt x="1747339" y="2319520"/>
                  </a:lnTo>
                  <a:lnTo>
                    <a:pt x="1749209" y="2388856"/>
                  </a:lnTo>
                  <a:lnTo>
                    <a:pt x="1759397" y="2348550"/>
                  </a:lnTo>
                  <a:lnTo>
                    <a:pt x="1771456" y="2379893"/>
                  </a:lnTo>
                  <a:lnTo>
                    <a:pt x="1775172" y="2440322"/>
                  </a:lnTo>
                  <a:lnTo>
                    <a:pt x="1784449" y="2424651"/>
                  </a:lnTo>
                  <a:lnTo>
                    <a:pt x="1784449" y="2646131"/>
                  </a:lnTo>
                  <a:lnTo>
                    <a:pt x="1793727" y="2534292"/>
                  </a:lnTo>
                  <a:lnTo>
                    <a:pt x="1802070" y="2554416"/>
                  </a:lnTo>
                  <a:lnTo>
                    <a:pt x="1807632" y="2442521"/>
                  </a:lnTo>
                  <a:lnTo>
                    <a:pt x="1815974" y="2538745"/>
                  </a:lnTo>
                  <a:lnTo>
                    <a:pt x="1828033" y="2523074"/>
                  </a:lnTo>
                  <a:lnTo>
                    <a:pt x="1833595" y="2471608"/>
                  </a:lnTo>
                  <a:lnTo>
                    <a:pt x="1849369" y="2498497"/>
                  </a:lnTo>
                  <a:lnTo>
                    <a:pt x="1852150" y="2433614"/>
                  </a:lnTo>
                  <a:lnTo>
                    <a:pt x="1870705" y="2397819"/>
                  </a:lnTo>
                  <a:lnTo>
                    <a:pt x="1881829" y="2447030"/>
                  </a:lnTo>
                  <a:lnTo>
                    <a:pt x="1893887" y="2487279"/>
                  </a:lnTo>
                  <a:lnTo>
                    <a:pt x="1905011" y="2460446"/>
                  </a:lnTo>
                  <a:lnTo>
                    <a:pt x="1918004" y="2514111"/>
                  </a:lnTo>
                  <a:lnTo>
                    <a:pt x="1919851" y="2552162"/>
                  </a:lnTo>
                  <a:lnTo>
                    <a:pt x="1933779" y="2511913"/>
                  </a:lnTo>
                </a:path>
                <a:path w="5756275" h="4589145">
                  <a:moveTo>
                    <a:pt x="1934690" y="2516366"/>
                  </a:moveTo>
                  <a:lnTo>
                    <a:pt x="1952310" y="2493987"/>
                  </a:lnTo>
                  <a:lnTo>
                    <a:pt x="1984771" y="2502950"/>
                  </a:lnTo>
                  <a:lnTo>
                    <a:pt x="1992202" y="2536490"/>
                  </a:lnTo>
                  <a:lnTo>
                    <a:pt x="2010757" y="2518621"/>
                  </a:lnTo>
                  <a:lnTo>
                    <a:pt x="2015384" y="2473863"/>
                  </a:lnTo>
                  <a:lnTo>
                    <a:pt x="2028378" y="2485024"/>
                  </a:lnTo>
                  <a:lnTo>
                    <a:pt x="2042282" y="2440322"/>
                  </a:lnTo>
                  <a:lnTo>
                    <a:pt x="2045998" y="2373185"/>
                  </a:lnTo>
                  <a:lnTo>
                    <a:pt x="2058968" y="2431359"/>
                  </a:lnTo>
                  <a:lnTo>
                    <a:pt x="2071026" y="2397819"/>
                  </a:lnTo>
                  <a:lnTo>
                    <a:pt x="2083085" y="2431359"/>
                  </a:lnTo>
                  <a:lnTo>
                    <a:pt x="2095143" y="2455937"/>
                  </a:lnTo>
                  <a:lnTo>
                    <a:pt x="2105356" y="2514111"/>
                  </a:lnTo>
                  <a:lnTo>
                    <a:pt x="2109983" y="2563323"/>
                  </a:lnTo>
                  <a:lnTo>
                    <a:pt x="2117414" y="2511913"/>
                  </a:lnTo>
                  <a:lnTo>
                    <a:pt x="2134100" y="2489534"/>
                  </a:lnTo>
                  <a:lnTo>
                    <a:pt x="2146158" y="2520819"/>
                  </a:lnTo>
                  <a:lnTo>
                    <a:pt x="2173056" y="2489534"/>
                  </a:lnTo>
                  <a:lnTo>
                    <a:pt x="2199954" y="2431359"/>
                  </a:lnTo>
                  <a:lnTo>
                    <a:pt x="2210143" y="2353060"/>
                  </a:lnTo>
                  <a:lnTo>
                    <a:pt x="2213859" y="2254637"/>
                  </a:lnTo>
                  <a:lnTo>
                    <a:pt x="2225917" y="2303848"/>
                  </a:lnTo>
                  <a:lnTo>
                    <a:pt x="2224983" y="2377638"/>
                  </a:lnTo>
                  <a:lnTo>
                    <a:pt x="2240757" y="2344097"/>
                  </a:lnTo>
                  <a:lnTo>
                    <a:pt x="2250035" y="2337389"/>
                  </a:lnTo>
                  <a:lnTo>
                    <a:pt x="2259312" y="2292631"/>
                  </a:lnTo>
                  <a:lnTo>
                    <a:pt x="2270436" y="2200916"/>
                  </a:lnTo>
                  <a:lnTo>
                    <a:pt x="2290837" y="2207624"/>
                  </a:lnTo>
                  <a:lnTo>
                    <a:pt x="2292706" y="2247929"/>
                  </a:lnTo>
                  <a:lnTo>
                    <a:pt x="2309392" y="2203171"/>
                  </a:lnTo>
                  <a:lnTo>
                    <a:pt x="2321451" y="2234456"/>
                  </a:lnTo>
                  <a:lnTo>
                    <a:pt x="2323297" y="2308302"/>
                  </a:lnTo>
                  <a:lnTo>
                    <a:pt x="2333509" y="2252382"/>
                  </a:lnTo>
                  <a:lnTo>
                    <a:pt x="2349283" y="2292631"/>
                  </a:lnTo>
                  <a:lnTo>
                    <a:pt x="2365969" y="2245674"/>
                  </a:lnTo>
                  <a:lnTo>
                    <a:pt x="2381743" y="2209879"/>
                  </a:lnTo>
                  <a:lnTo>
                    <a:pt x="2399364" y="2252382"/>
                  </a:lnTo>
                  <a:lnTo>
                    <a:pt x="2414203" y="2234456"/>
                  </a:lnTo>
                  <a:lnTo>
                    <a:pt x="2448509" y="2247929"/>
                  </a:lnTo>
                  <a:lnTo>
                    <a:pt x="2469845" y="2196462"/>
                  </a:lnTo>
                  <a:lnTo>
                    <a:pt x="2495808" y="2191953"/>
                  </a:lnTo>
                  <a:lnTo>
                    <a:pt x="2517145" y="2214332"/>
                  </a:lnTo>
                  <a:lnTo>
                    <a:pt x="2519926" y="2122617"/>
                  </a:lnTo>
                  <a:lnTo>
                    <a:pt x="2536611" y="2082368"/>
                  </a:lnTo>
                  <a:lnTo>
                    <a:pt x="2540327" y="1979435"/>
                  </a:lnTo>
                  <a:lnTo>
                    <a:pt x="2553320" y="1948093"/>
                  </a:lnTo>
                  <a:lnTo>
                    <a:pt x="2553320" y="2086821"/>
                  </a:lnTo>
                  <a:lnTo>
                    <a:pt x="2563509" y="2028647"/>
                  </a:lnTo>
                  <a:lnTo>
                    <a:pt x="2568160" y="1995106"/>
                  </a:lnTo>
                  <a:lnTo>
                    <a:pt x="2581129" y="2055479"/>
                  </a:lnTo>
                  <a:lnTo>
                    <a:pt x="2594123" y="2017485"/>
                  </a:lnTo>
                  <a:lnTo>
                    <a:pt x="2611743" y="2024194"/>
                  </a:lnTo>
                  <a:lnTo>
                    <a:pt x="2612678" y="2122617"/>
                  </a:lnTo>
                  <a:lnTo>
                    <a:pt x="2624737" y="2068952"/>
                  </a:lnTo>
                  <a:lnTo>
                    <a:pt x="2639576" y="2104747"/>
                  </a:lnTo>
                  <a:lnTo>
                    <a:pt x="2658131" y="2071150"/>
                  </a:lnTo>
                  <a:lnTo>
                    <a:pt x="2667385" y="2051026"/>
                  </a:lnTo>
                  <a:lnTo>
                    <a:pt x="2686875" y="2082368"/>
                  </a:lnTo>
                  <a:lnTo>
                    <a:pt x="2706342" y="2064442"/>
                  </a:lnTo>
                  <a:lnTo>
                    <a:pt x="2719335" y="2039864"/>
                  </a:lnTo>
                  <a:lnTo>
                    <a:pt x="2734174" y="2039864"/>
                  </a:lnTo>
                  <a:lnTo>
                    <a:pt x="2748079" y="1977180"/>
                  </a:lnTo>
                  <a:lnTo>
                    <a:pt x="2758292" y="2010777"/>
                  </a:lnTo>
                  <a:lnTo>
                    <a:pt x="2771262" y="1957056"/>
                  </a:lnTo>
                  <a:lnTo>
                    <a:pt x="2787036" y="1979435"/>
                  </a:lnTo>
                  <a:lnTo>
                    <a:pt x="2814869" y="1945895"/>
                  </a:lnTo>
                  <a:lnTo>
                    <a:pt x="2820430" y="1881012"/>
                  </a:lnTo>
                  <a:lnTo>
                    <a:pt x="2830619" y="1847415"/>
                  </a:lnTo>
                  <a:lnTo>
                    <a:pt x="2842678" y="1787042"/>
                  </a:lnTo>
                  <a:lnTo>
                    <a:pt x="2845459" y="1903391"/>
                  </a:lnTo>
                  <a:lnTo>
                    <a:pt x="2855671" y="1881012"/>
                  </a:lnTo>
                  <a:lnTo>
                    <a:pt x="2855671" y="1943640"/>
                  </a:lnTo>
                  <a:lnTo>
                    <a:pt x="2868664" y="1867596"/>
                  </a:lnTo>
                  <a:lnTo>
                    <a:pt x="2877919" y="1889975"/>
                  </a:lnTo>
                  <a:lnTo>
                    <a:pt x="2885350" y="1807166"/>
                  </a:lnTo>
                  <a:lnTo>
                    <a:pt x="2897408" y="1847415"/>
                  </a:lnTo>
                  <a:lnTo>
                    <a:pt x="2915029" y="1791495"/>
                  </a:lnTo>
                  <a:lnTo>
                    <a:pt x="2920591" y="1726613"/>
                  </a:lnTo>
                  <a:lnTo>
                    <a:pt x="2930803" y="1780334"/>
                  </a:lnTo>
                  <a:lnTo>
                    <a:pt x="2942862" y="1722159"/>
                  </a:lnTo>
                  <a:lnTo>
                    <a:pt x="2942862" y="1787042"/>
                  </a:lnTo>
                  <a:lnTo>
                    <a:pt x="2954920" y="1883210"/>
                  </a:lnTo>
                  <a:lnTo>
                    <a:pt x="2964174" y="1800458"/>
                  </a:lnTo>
                  <a:lnTo>
                    <a:pt x="2980883" y="1751247"/>
                  </a:lnTo>
                  <a:lnTo>
                    <a:pt x="2996634" y="1755700"/>
                  </a:lnTo>
                  <a:lnTo>
                    <a:pt x="3010562" y="1686364"/>
                  </a:lnTo>
                  <a:lnTo>
                    <a:pt x="3014278" y="1617028"/>
                  </a:lnTo>
                  <a:lnTo>
                    <a:pt x="3023532" y="1639407"/>
                  </a:lnTo>
                  <a:lnTo>
                    <a:pt x="3028183" y="1565562"/>
                  </a:lnTo>
                  <a:lnTo>
                    <a:pt x="3036526" y="1605810"/>
                  </a:lnTo>
                  <a:lnTo>
                    <a:pt x="3042087" y="1435796"/>
                  </a:lnTo>
                  <a:lnTo>
                    <a:pt x="3051365" y="1505132"/>
                  </a:lnTo>
                  <a:lnTo>
                    <a:pt x="3062489" y="1323957"/>
                  </a:lnTo>
                  <a:lnTo>
                    <a:pt x="3069920" y="1357497"/>
                  </a:lnTo>
                  <a:lnTo>
                    <a:pt x="3076417" y="1433541"/>
                  </a:lnTo>
                  <a:lnTo>
                    <a:pt x="3084760" y="1373168"/>
                  </a:lnTo>
                  <a:lnTo>
                    <a:pt x="3092167" y="1424635"/>
                  </a:lnTo>
                  <a:lnTo>
                    <a:pt x="3105161" y="1402256"/>
                  </a:lnTo>
                  <a:lnTo>
                    <a:pt x="3120935" y="1460430"/>
                  </a:lnTo>
                  <a:lnTo>
                    <a:pt x="3121846" y="1540928"/>
                  </a:lnTo>
                  <a:lnTo>
                    <a:pt x="3127408" y="1348534"/>
                  </a:lnTo>
                  <a:lnTo>
                    <a:pt x="3139467" y="1388839"/>
                  </a:lnTo>
                  <a:lnTo>
                    <a:pt x="3150614" y="1350789"/>
                  </a:lnTo>
                  <a:lnTo>
                    <a:pt x="3152460" y="1276943"/>
                  </a:lnTo>
                  <a:lnTo>
                    <a:pt x="3162672" y="1285906"/>
                  </a:lnTo>
                  <a:lnTo>
                    <a:pt x="3165453" y="1151688"/>
                  </a:lnTo>
                  <a:lnTo>
                    <a:pt x="3175643" y="1189682"/>
                  </a:lnTo>
                  <a:lnTo>
                    <a:pt x="3191417" y="1104675"/>
                  </a:lnTo>
                  <a:lnTo>
                    <a:pt x="3207191" y="1176265"/>
                  </a:lnTo>
                  <a:lnTo>
                    <a:pt x="3207191" y="1319447"/>
                  </a:lnTo>
                  <a:lnTo>
                    <a:pt x="3215533" y="1209862"/>
                  </a:lnTo>
                  <a:lnTo>
                    <a:pt x="3228504" y="1209862"/>
                  </a:lnTo>
                  <a:lnTo>
                    <a:pt x="3241497" y="1144980"/>
                  </a:lnTo>
                  <a:lnTo>
                    <a:pt x="3247058" y="1086805"/>
                  </a:lnTo>
                  <a:lnTo>
                    <a:pt x="3251709" y="1028631"/>
                  </a:lnTo>
                  <a:lnTo>
                    <a:pt x="3263744" y="999543"/>
                  </a:lnTo>
                  <a:lnTo>
                    <a:pt x="3268395" y="1051010"/>
                  </a:lnTo>
                  <a:lnTo>
                    <a:pt x="3284169" y="903318"/>
                  </a:lnTo>
                  <a:lnTo>
                    <a:pt x="3291577" y="941369"/>
                  </a:lnTo>
                  <a:lnTo>
                    <a:pt x="3292512" y="1010705"/>
                  </a:lnTo>
                  <a:lnTo>
                    <a:pt x="3303636" y="876486"/>
                  </a:lnTo>
                </a:path>
                <a:path w="5756275" h="4589145">
                  <a:moveTo>
                    <a:pt x="3306604" y="867974"/>
                  </a:moveTo>
                  <a:lnTo>
                    <a:pt x="3317727" y="794185"/>
                  </a:lnTo>
                  <a:lnTo>
                    <a:pt x="3319971" y="718986"/>
                  </a:lnTo>
                  <a:lnTo>
                    <a:pt x="3325533" y="759235"/>
                  </a:lnTo>
                  <a:lnTo>
                    <a:pt x="3333876" y="539107"/>
                  </a:lnTo>
                  <a:lnTo>
                    <a:pt x="3342219" y="551227"/>
                  </a:lnTo>
                  <a:lnTo>
                    <a:pt x="3347219" y="482737"/>
                  </a:lnTo>
                  <a:lnTo>
                    <a:pt x="3355025" y="606245"/>
                  </a:lnTo>
                  <a:lnTo>
                    <a:pt x="3363928" y="576707"/>
                  </a:lnTo>
                  <a:lnTo>
                    <a:pt x="3365587" y="658613"/>
                  </a:lnTo>
                  <a:lnTo>
                    <a:pt x="3375613" y="513628"/>
                  </a:lnTo>
                  <a:lnTo>
                    <a:pt x="3380053" y="623663"/>
                  </a:lnTo>
                  <a:lnTo>
                    <a:pt x="3391200" y="641138"/>
                  </a:lnTo>
                  <a:lnTo>
                    <a:pt x="3393420" y="724342"/>
                  </a:lnTo>
                  <a:lnTo>
                    <a:pt x="3407325" y="697509"/>
                  </a:lnTo>
                  <a:lnTo>
                    <a:pt x="3410667" y="826372"/>
                  </a:lnTo>
                  <a:lnTo>
                    <a:pt x="3421229" y="822370"/>
                  </a:lnTo>
                  <a:lnTo>
                    <a:pt x="3419009" y="936464"/>
                  </a:lnTo>
                  <a:lnTo>
                    <a:pt x="3426814" y="893510"/>
                  </a:lnTo>
                  <a:lnTo>
                    <a:pt x="3436256" y="714984"/>
                  </a:lnTo>
                  <a:lnTo>
                    <a:pt x="3445160" y="799540"/>
                  </a:lnTo>
                  <a:lnTo>
                    <a:pt x="3456307" y="712278"/>
                  </a:lnTo>
                  <a:lnTo>
                    <a:pt x="3466869" y="825020"/>
                  </a:lnTo>
                  <a:lnTo>
                    <a:pt x="3480774" y="827725"/>
                  </a:lnTo>
                  <a:lnTo>
                    <a:pt x="3480237" y="865325"/>
                  </a:lnTo>
                  <a:lnTo>
                    <a:pt x="3490800" y="886802"/>
                  </a:lnTo>
                  <a:lnTo>
                    <a:pt x="3495801" y="944525"/>
                  </a:lnTo>
                  <a:lnTo>
                    <a:pt x="3508046" y="947175"/>
                  </a:lnTo>
                  <a:lnTo>
                    <a:pt x="3515851" y="870680"/>
                  </a:lnTo>
                  <a:lnTo>
                    <a:pt x="3524194" y="881390"/>
                  </a:lnTo>
                  <a:lnTo>
                    <a:pt x="3529195" y="816959"/>
                  </a:lnTo>
                  <a:lnTo>
                    <a:pt x="3539758" y="810250"/>
                  </a:lnTo>
                  <a:lnTo>
                    <a:pt x="3546442" y="782065"/>
                  </a:lnTo>
                  <a:lnTo>
                    <a:pt x="3557028" y="829078"/>
                  </a:lnTo>
                  <a:lnTo>
                    <a:pt x="3571494" y="846497"/>
                  </a:lnTo>
                  <a:lnTo>
                    <a:pt x="3572592" y="902868"/>
                  </a:lnTo>
                  <a:lnTo>
                    <a:pt x="3583739" y="923048"/>
                  </a:lnTo>
                  <a:lnTo>
                    <a:pt x="3593741" y="893510"/>
                  </a:lnTo>
                  <a:lnTo>
                    <a:pt x="3602084" y="904220"/>
                  </a:lnTo>
                  <a:lnTo>
                    <a:pt x="3603766" y="968652"/>
                  </a:lnTo>
                  <a:lnTo>
                    <a:pt x="3613231" y="960591"/>
                  </a:lnTo>
                  <a:lnTo>
                    <a:pt x="3624915" y="1014312"/>
                  </a:lnTo>
                  <a:lnTo>
                    <a:pt x="3637161" y="957942"/>
                  </a:lnTo>
                  <a:lnTo>
                    <a:pt x="3649944" y="994188"/>
                  </a:lnTo>
                  <a:lnTo>
                    <a:pt x="3653847" y="927051"/>
                  </a:lnTo>
                  <a:lnTo>
                    <a:pt x="3666653" y="901571"/>
                  </a:lnTo>
                  <a:lnTo>
                    <a:pt x="3668873" y="847850"/>
                  </a:lnTo>
                  <a:lnTo>
                    <a:pt x="3677216" y="888098"/>
                  </a:lnTo>
                  <a:lnTo>
                    <a:pt x="3684461" y="978066"/>
                  </a:lnTo>
                  <a:lnTo>
                    <a:pt x="3700585" y="984774"/>
                  </a:lnTo>
                  <a:lnTo>
                    <a:pt x="3718954" y="925698"/>
                  </a:lnTo>
                  <a:lnTo>
                    <a:pt x="3728979" y="925698"/>
                  </a:lnTo>
                  <a:lnTo>
                    <a:pt x="3732321" y="994188"/>
                  </a:lnTo>
                  <a:lnTo>
                    <a:pt x="3748445" y="975360"/>
                  </a:lnTo>
                  <a:lnTo>
                    <a:pt x="3757910" y="960591"/>
                  </a:lnTo>
                  <a:lnTo>
                    <a:pt x="3782401" y="967299"/>
                  </a:lnTo>
                  <a:lnTo>
                    <a:pt x="3783499" y="995485"/>
                  </a:lnTo>
                  <a:lnTo>
                    <a:pt x="3794086" y="968652"/>
                  </a:lnTo>
                  <a:lnTo>
                    <a:pt x="3810771" y="987480"/>
                  </a:lnTo>
                  <a:lnTo>
                    <a:pt x="3821358" y="975360"/>
                  </a:lnTo>
                  <a:lnTo>
                    <a:pt x="3831359" y="984774"/>
                  </a:lnTo>
                  <a:lnTo>
                    <a:pt x="3829700" y="1051912"/>
                  </a:lnTo>
                  <a:lnTo>
                    <a:pt x="3838043" y="1039792"/>
                  </a:lnTo>
                  <a:lnTo>
                    <a:pt x="3840263" y="1166006"/>
                  </a:lnTo>
                  <a:lnTo>
                    <a:pt x="3849167" y="1157945"/>
                  </a:lnTo>
                  <a:lnTo>
                    <a:pt x="3847508" y="1229085"/>
                  </a:lnTo>
                  <a:lnTo>
                    <a:pt x="3860851" y="1212963"/>
                  </a:lnTo>
                  <a:lnTo>
                    <a:pt x="3866974" y="1281453"/>
                  </a:lnTo>
                  <a:lnTo>
                    <a:pt x="3877560" y="1267981"/>
                  </a:lnTo>
                  <a:lnTo>
                    <a:pt x="3882562" y="1200899"/>
                  </a:lnTo>
                  <a:lnTo>
                    <a:pt x="3895368" y="1226379"/>
                  </a:lnTo>
                  <a:lnTo>
                    <a:pt x="3907613" y="1222377"/>
                  </a:lnTo>
                  <a:lnTo>
                    <a:pt x="3912053" y="1204902"/>
                  </a:lnTo>
                  <a:lnTo>
                    <a:pt x="3918737" y="1247856"/>
                  </a:lnTo>
                  <a:lnTo>
                    <a:pt x="3930422" y="1246503"/>
                  </a:lnTo>
                  <a:lnTo>
                    <a:pt x="3943578" y="1267981"/>
                  </a:lnTo>
                  <a:lnTo>
                    <a:pt x="3964914" y="1245207"/>
                  </a:lnTo>
                  <a:lnTo>
                    <a:pt x="3976038" y="1188780"/>
                  </a:lnTo>
                  <a:lnTo>
                    <a:pt x="3987185" y="1222377"/>
                  </a:lnTo>
                  <a:lnTo>
                    <a:pt x="4006652" y="1202252"/>
                  </a:lnTo>
                  <a:lnTo>
                    <a:pt x="4021117" y="1208960"/>
                  </a:lnTo>
                  <a:lnTo>
                    <a:pt x="4029460" y="1175364"/>
                  </a:lnTo>
                  <a:lnTo>
                    <a:pt x="4035583" y="1078744"/>
                  </a:lnTo>
                  <a:lnTo>
                    <a:pt x="4049511" y="1088158"/>
                  </a:lnTo>
                  <a:lnTo>
                    <a:pt x="4059513" y="1066681"/>
                  </a:lnTo>
                  <a:lnTo>
                    <a:pt x="4070660" y="1088158"/>
                  </a:lnTo>
                  <a:lnTo>
                    <a:pt x="4076783" y="1025023"/>
                  </a:lnTo>
                  <a:lnTo>
                    <a:pt x="4084564" y="1034437"/>
                  </a:lnTo>
                  <a:lnTo>
                    <a:pt x="4087346" y="931053"/>
                  </a:lnTo>
                  <a:lnTo>
                    <a:pt x="4097371" y="937817"/>
                  </a:lnTo>
                  <a:lnTo>
                    <a:pt x="4100152" y="878741"/>
                  </a:lnTo>
                  <a:lnTo>
                    <a:pt x="4111276" y="874682"/>
                  </a:lnTo>
                  <a:lnTo>
                    <a:pt x="4114618" y="839789"/>
                  </a:lnTo>
                  <a:lnTo>
                    <a:pt x="4127962" y="890804"/>
                  </a:lnTo>
                  <a:lnTo>
                    <a:pt x="4140207" y="834434"/>
                  </a:lnTo>
                  <a:lnTo>
                    <a:pt x="4149111" y="814309"/>
                  </a:lnTo>
                  <a:lnTo>
                    <a:pt x="4151891" y="744522"/>
                  </a:lnTo>
                  <a:lnTo>
                    <a:pt x="4156916" y="670677"/>
                  </a:lnTo>
                  <a:lnTo>
                    <a:pt x="4164697" y="759235"/>
                  </a:lnTo>
                  <a:lnTo>
                    <a:pt x="4171381" y="702864"/>
                  </a:lnTo>
                  <a:lnTo>
                    <a:pt x="4179163" y="665321"/>
                  </a:lnTo>
                  <a:lnTo>
                    <a:pt x="4184726" y="720339"/>
                  </a:lnTo>
                  <a:lnTo>
                    <a:pt x="4185847" y="790126"/>
                  </a:lnTo>
                  <a:lnTo>
                    <a:pt x="4192530" y="756586"/>
                  </a:lnTo>
                  <a:lnTo>
                    <a:pt x="4208094" y="803542"/>
                  </a:lnTo>
                  <a:lnTo>
                    <a:pt x="4215339" y="702864"/>
                  </a:lnTo>
                  <a:lnTo>
                    <a:pt x="4227023" y="712278"/>
                  </a:lnTo>
                  <a:lnTo>
                    <a:pt x="4228683" y="779416"/>
                  </a:lnTo>
                  <a:lnTo>
                    <a:pt x="4236488" y="729753"/>
                  </a:lnTo>
                  <a:lnTo>
                    <a:pt x="4245392" y="775357"/>
                  </a:lnTo>
                  <a:lnTo>
                    <a:pt x="4253734" y="796834"/>
                  </a:lnTo>
                  <a:lnTo>
                    <a:pt x="4260418" y="755233"/>
                  </a:lnTo>
                  <a:lnTo>
                    <a:pt x="4274322" y="759235"/>
                  </a:lnTo>
                  <a:lnTo>
                    <a:pt x="4285447" y="787477"/>
                  </a:lnTo>
                  <a:lnTo>
                    <a:pt x="4288788" y="846497"/>
                  </a:lnTo>
                  <a:lnTo>
                    <a:pt x="4288788" y="884096"/>
                  </a:lnTo>
                  <a:lnTo>
                    <a:pt x="4306035" y="874682"/>
                  </a:lnTo>
                  <a:lnTo>
                    <a:pt x="4313279" y="849203"/>
                  </a:lnTo>
                  <a:lnTo>
                    <a:pt x="4318280" y="876035"/>
                  </a:lnTo>
                  <a:lnTo>
                    <a:pt x="4327745" y="863972"/>
                  </a:lnTo>
                  <a:lnTo>
                    <a:pt x="4332185" y="904220"/>
                  </a:lnTo>
                  <a:lnTo>
                    <a:pt x="4337770" y="796834"/>
                  </a:lnTo>
                  <a:lnTo>
                    <a:pt x="4353895" y="812956"/>
                  </a:lnTo>
                  <a:lnTo>
                    <a:pt x="4365579" y="849203"/>
                  </a:lnTo>
                  <a:lnTo>
                    <a:pt x="4371141" y="874682"/>
                  </a:lnTo>
                  <a:lnTo>
                    <a:pt x="4373922" y="945822"/>
                  </a:lnTo>
                  <a:lnTo>
                    <a:pt x="4380606" y="905573"/>
                  </a:lnTo>
                  <a:lnTo>
                    <a:pt x="4394511" y="905573"/>
                  </a:lnTo>
                  <a:lnTo>
                    <a:pt x="4403414" y="941820"/>
                  </a:lnTo>
                  <a:lnTo>
                    <a:pt x="4410659" y="963297"/>
                  </a:lnTo>
                  <a:lnTo>
                    <a:pt x="4410659" y="927051"/>
                  </a:lnTo>
                  <a:lnTo>
                    <a:pt x="4420684" y="920342"/>
                  </a:lnTo>
                  <a:lnTo>
                    <a:pt x="4434589" y="935112"/>
                  </a:lnTo>
                  <a:lnTo>
                    <a:pt x="4441833" y="872033"/>
                  </a:lnTo>
                  <a:lnTo>
                    <a:pt x="4449054" y="881390"/>
                  </a:lnTo>
                  <a:lnTo>
                    <a:pt x="4451836" y="819664"/>
                  </a:lnTo>
                  <a:lnTo>
                    <a:pt x="4466301" y="858617"/>
                  </a:lnTo>
                  <a:lnTo>
                    <a:pt x="4472424" y="786124"/>
                  </a:lnTo>
                  <a:lnTo>
                    <a:pt x="4480766" y="804895"/>
                  </a:lnTo>
                  <a:lnTo>
                    <a:pt x="4492451" y="768649"/>
                  </a:lnTo>
                  <a:lnTo>
                    <a:pt x="4506379" y="775357"/>
                  </a:lnTo>
                  <a:lnTo>
                    <a:pt x="4511941" y="810250"/>
                  </a:lnTo>
                  <a:lnTo>
                    <a:pt x="4519162" y="843847"/>
                  </a:lnTo>
                  <a:lnTo>
                    <a:pt x="4528626" y="814309"/>
                  </a:lnTo>
                  <a:lnTo>
                    <a:pt x="4531969" y="896159"/>
                  </a:lnTo>
                  <a:lnTo>
                    <a:pt x="4533090" y="1113638"/>
                  </a:lnTo>
                  <a:lnTo>
                    <a:pt x="4543092" y="1042498"/>
                  </a:lnTo>
                  <a:lnTo>
                    <a:pt x="4551458" y="1026376"/>
                  </a:lnTo>
                  <a:lnTo>
                    <a:pt x="4553118" y="986127"/>
                  </a:lnTo>
                  <a:lnTo>
                    <a:pt x="4556459" y="949881"/>
                  </a:lnTo>
                  <a:lnTo>
                    <a:pt x="4564241" y="995485"/>
                  </a:lnTo>
                  <a:lnTo>
                    <a:pt x="4568704" y="945822"/>
                  </a:lnTo>
                  <a:lnTo>
                    <a:pt x="4576487" y="914987"/>
                  </a:lnTo>
                  <a:lnTo>
                    <a:pt x="4581488" y="963297"/>
                  </a:lnTo>
                  <a:lnTo>
                    <a:pt x="4588172" y="935112"/>
                  </a:lnTo>
                  <a:lnTo>
                    <a:pt x="4597075" y="940467"/>
                  </a:lnTo>
                  <a:lnTo>
                    <a:pt x="4597075" y="905573"/>
                  </a:lnTo>
                  <a:lnTo>
                    <a:pt x="4606539" y="900218"/>
                  </a:lnTo>
                  <a:lnTo>
                    <a:pt x="4607101" y="835786"/>
                  </a:lnTo>
                </a:path>
                <a:path w="5756275" h="4589145">
                  <a:moveTo>
                    <a:pt x="4607321" y="843514"/>
                  </a:moveTo>
                  <a:lnTo>
                    <a:pt x="4649939" y="879132"/>
                  </a:lnTo>
                  <a:lnTo>
                    <a:pt x="4712983" y="881227"/>
                  </a:lnTo>
                  <a:lnTo>
                    <a:pt x="4743810" y="775158"/>
                  </a:lnTo>
                  <a:lnTo>
                    <a:pt x="4767915" y="794015"/>
                  </a:lnTo>
                  <a:lnTo>
                    <a:pt x="4792020" y="766777"/>
                  </a:lnTo>
                  <a:lnTo>
                    <a:pt x="4799437" y="850585"/>
                  </a:lnTo>
                  <a:lnTo>
                    <a:pt x="4845794" y="798205"/>
                  </a:lnTo>
                  <a:lnTo>
                    <a:pt x="4871753" y="758396"/>
                  </a:lnTo>
                  <a:lnTo>
                    <a:pt x="4888440" y="657860"/>
                  </a:lnTo>
                  <a:lnTo>
                    <a:pt x="4918108" y="561480"/>
                  </a:lnTo>
                  <a:lnTo>
                    <a:pt x="4944039" y="567766"/>
                  </a:lnTo>
                  <a:lnTo>
                    <a:pt x="4944039" y="444149"/>
                  </a:lnTo>
                  <a:lnTo>
                    <a:pt x="4971853" y="437864"/>
                  </a:lnTo>
                  <a:lnTo>
                    <a:pt x="4969998" y="372912"/>
                  </a:lnTo>
                  <a:lnTo>
                    <a:pt x="4977415" y="340961"/>
                  </a:lnTo>
                  <a:lnTo>
                    <a:pt x="4986687" y="219995"/>
                  </a:lnTo>
                  <a:lnTo>
                    <a:pt x="5007083" y="341484"/>
                  </a:lnTo>
                  <a:lnTo>
                    <a:pt x="5047876" y="113140"/>
                  </a:lnTo>
                  <a:lnTo>
                    <a:pt x="5066419" y="157139"/>
                  </a:lnTo>
                  <a:lnTo>
                    <a:pt x="5079398" y="56570"/>
                  </a:lnTo>
                  <a:lnTo>
                    <a:pt x="5105358" y="77522"/>
                  </a:lnTo>
                  <a:lnTo>
                    <a:pt x="5118337" y="48189"/>
                  </a:lnTo>
                  <a:lnTo>
                    <a:pt x="5138734" y="131997"/>
                  </a:lnTo>
                  <a:lnTo>
                    <a:pt x="5160985" y="62856"/>
                  </a:lnTo>
                  <a:lnTo>
                    <a:pt x="5175819" y="194853"/>
                  </a:lnTo>
                  <a:lnTo>
                    <a:pt x="5177673" y="307994"/>
                  </a:lnTo>
                  <a:lnTo>
                    <a:pt x="5207341" y="238852"/>
                  </a:lnTo>
                  <a:lnTo>
                    <a:pt x="5218466" y="289137"/>
                  </a:lnTo>
                  <a:lnTo>
                    <a:pt x="5236980" y="278661"/>
                  </a:lnTo>
                  <a:lnTo>
                    <a:pt x="5264794" y="324756"/>
                  </a:lnTo>
                  <a:lnTo>
                    <a:pt x="5266647" y="351960"/>
                  </a:lnTo>
                  <a:lnTo>
                    <a:pt x="5270356" y="268185"/>
                  </a:lnTo>
                  <a:lnTo>
                    <a:pt x="5288898" y="192758"/>
                  </a:lnTo>
                  <a:lnTo>
                    <a:pt x="5311150" y="142473"/>
                  </a:lnTo>
                  <a:lnTo>
                    <a:pt x="5338963" y="152949"/>
                  </a:lnTo>
                  <a:lnTo>
                    <a:pt x="5346380" y="108950"/>
                  </a:lnTo>
                  <a:lnTo>
                    <a:pt x="5363069" y="196948"/>
                  </a:lnTo>
                  <a:lnTo>
                    <a:pt x="5376048" y="142473"/>
                  </a:lnTo>
                  <a:lnTo>
                    <a:pt x="5394590" y="46094"/>
                  </a:lnTo>
                  <a:lnTo>
                    <a:pt x="5414987" y="8380"/>
                  </a:lnTo>
                  <a:lnTo>
                    <a:pt x="5427967" y="25142"/>
                  </a:lnTo>
                  <a:lnTo>
                    <a:pt x="5448363" y="0"/>
                  </a:lnTo>
                  <a:lnTo>
                    <a:pt x="5453926" y="58665"/>
                  </a:lnTo>
                  <a:lnTo>
                    <a:pt x="5465051" y="150854"/>
                  </a:lnTo>
                  <a:lnTo>
                    <a:pt x="5487302" y="111045"/>
                  </a:lnTo>
                  <a:lnTo>
                    <a:pt x="5496573" y="140378"/>
                  </a:lnTo>
                  <a:lnTo>
                    <a:pt x="5511408" y="121521"/>
                  </a:lnTo>
                  <a:lnTo>
                    <a:pt x="5528096" y="209519"/>
                  </a:lnTo>
                  <a:lnTo>
                    <a:pt x="5546609" y="284947"/>
                  </a:lnTo>
                  <a:lnTo>
                    <a:pt x="5572569" y="186472"/>
                  </a:lnTo>
                  <a:lnTo>
                    <a:pt x="5594819" y="238852"/>
                  </a:lnTo>
                  <a:lnTo>
                    <a:pt x="5611508" y="196948"/>
                  </a:lnTo>
                </a:path>
                <a:path w="5756275" h="4589145">
                  <a:moveTo>
                    <a:pt x="5609653" y="205329"/>
                  </a:moveTo>
                  <a:lnTo>
                    <a:pt x="5641176" y="165520"/>
                  </a:lnTo>
                  <a:lnTo>
                    <a:pt x="5659718" y="211615"/>
                  </a:lnTo>
                  <a:lnTo>
                    <a:pt x="5693094" y="232567"/>
                  </a:lnTo>
                  <a:lnTo>
                    <a:pt x="5693094" y="293327"/>
                  </a:lnTo>
                  <a:lnTo>
                    <a:pt x="5709782" y="318470"/>
                  </a:lnTo>
                  <a:lnTo>
                    <a:pt x="5711637" y="393864"/>
                  </a:lnTo>
                  <a:lnTo>
                    <a:pt x="5735741" y="333136"/>
                  </a:lnTo>
                  <a:lnTo>
                    <a:pt x="5745012" y="410626"/>
                  </a:lnTo>
                  <a:lnTo>
                    <a:pt x="5756138" y="477672"/>
                  </a:lnTo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008399" y="468655"/>
              <a:ext cx="4642485" cy="2858770"/>
            </a:xfrm>
            <a:custGeom>
              <a:avLst/>
              <a:gdLst/>
              <a:ahLst/>
              <a:cxnLst/>
              <a:rect l="l" t="t" r="r" b="b"/>
              <a:pathLst>
                <a:path w="4642484" h="2858770">
                  <a:moveTo>
                    <a:pt x="387591" y="2682722"/>
                  </a:moveTo>
                  <a:lnTo>
                    <a:pt x="380669" y="2635986"/>
                  </a:lnTo>
                  <a:lnTo>
                    <a:pt x="361137" y="2594000"/>
                  </a:lnTo>
                  <a:lnTo>
                    <a:pt x="330835" y="2558415"/>
                  </a:lnTo>
                  <a:lnTo>
                    <a:pt x="291604" y="2530932"/>
                  </a:lnTo>
                  <a:lnTo>
                    <a:pt x="245313" y="2513203"/>
                  </a:lnTo>
                  <a:lnTo>
                    <a:pt x="193789" y="2506929"/>
                  </a:lnTo>
                  <a:lnTo>
                    <a:pt x="142278" y="2513203"/>
                  </a:lnTo>
                  <a:lnTo>
                    <a:pt x="95973" y="2530932"/>
                  </a:lnTo>
                  <a:lnTo>
                    <a:pt x="56756" y="2558415"/>
                  </a:lnTo>
                  <a:lnTo>
                    <a:pt x="26454" y="2594000"/>
                  </a:lnTo>
                  <a:lnTo>
                    <a:pt x="6921" y="2635986"/>
                  </a:lnTo>
                  <a:lnTo>
                    <a:pt x="0" y="2682722"/>
                  </a:lnTo>
                  <a:lnTo>
                    <a:pt x="6921" y="2729458"/>
                  </a:lnTo>
                  <a:lnTo>
                    <a:pt x="26454" y="2771457"/>
                  </a:lnTo>
                  <a:lnTo>
                    <a:pt x="56756" y="2807030"/>
                  </a:lnTo>
                  <a:lnTo>
                    <a:pt x="95973" y="2834525"/>
                  </a:lnTo>
                  <a:lnTo>
                    <a:pt x="142278" y="2852242"/>
                  </a:lnTo>
                  <a:lnTo>
                    <a:pt x="193789" y="2858528"/>
                  </a:lnTo>
                  <a:lnTo>
                    <a:pt x="245313" y="2852242"/>
                  </a:lnTo>
                  <a:lnTo>
                    <a:pt x="291604" y="2834525"/>
                  </a:lnTo>
                  <a:lnTo>
                    <a:pt x="330835" y="2807030"/>
                  </a:lnTo>
                  <a:lnTo>
                    <a:pt x="361137" y="2771457"/>
                  </a:lnTo>
                  <a:lnTo>
                    <a:pt x="380669" y="2729458"/>
                  </a:lnTo>
                  <a:lnTo>
                    <a:pt x="387591" y="2682722"/>
                  </a:lnTo>
                  <a:close/>
                </a:path>
                <a:path w="4642484" h="2858770">
                  <a:moveTo>
                    <a:pt x="728764" y="1919655"/>
                  </a:moveTo>
                  <a:lnTo>
                    <a:pt x="721842" y="1872919"/>
                  </a:lnTo>
                  <a:lnTo>
                    <a:pt x="702310" y="1830920"/>
                  </a:lnTo>
                  <a:lnTo>
                    <a:pt x="672007" y="1795335"/>
                  </a:lnTo>
                  <a:lnTo>
                    <a:pt x="632777" y="1767852"/>
                  </a:lnTo>
                  <a:lnTo>
                    <a:pt x="586486" y="1750136"/>
                  </a:lnTo>
                  <a:lnTo>
                    <a:pt x="534974" y="1743849"/>
                  </a:lnTo>
                  <a:lnTo>
                    <a:pt x="483450" y="1750136"/>
                  </a:lnTo>
                  <a:lnTo>
                    <a:pt x="437159" y="1767852"/>
                  </a:lnTo>
                  <a:lnTo>
                    <a:pt x="397929" y="1795335"/>
                  </a:lnTo>
                  <a:lnTo>
                    <a:pt x="367626" y="1830920"/>
                  </a:lnTo>
                  <a:lnTo>
                    <a:pt x="348094" y="1872919"/>
                  </a:lnTo>
                  <a:lnTo>
                    <a:pt x="341172" y="1919655"/>
                  </a:lnTo>
                  <a:lnTo>
                    <a:pt x="348094" y="1966391"/>
                  </a:lnTo>
                  <a:lnTo>
                    <a:pt x="367626" y="2008378"/>
                  </a:lnTo>
                  <a:lnTo>
                    <a:pt x="397929" y="2043963"/>
                  </a:lnTo>
                  <a:lnTo>
                    <a:pt x="437159" y="2071446"/>
                  </a:lnTo>
                  <a:lnTo>
                    <a:pt x="483450" y="2089175"/>
                  </a:lnTo>
                  <a:lnTo>
                    <a:pt x="534974" y="2095449"/>
                  </a:lnTo>
                  <a:lnTo>
                    <a:pt x="586486" y="2089175"/>
                  </a:lnTo>
                  <a:lnTo>
                    <a:pt x="632777" y="2071446"/>
                  </a:lnTo>
                  <a:lnTo>
                    <a:pt x="672007" y="2043963"/>
                  </a:lnTo>
                  <a:lnTo>
                    <a:pt x="702310" y="2008378"/>
                  </a:lnTo>
                  <a:lnTo>
                    <a:pt x="721842" y="1966391"/>
                  </a:lnTo>
                  <a:lnTo>
                    <a:pt x="728764" y="1919655"/>
                  </a:lnTo>
                  <a:close/>
                </a:path>
                <a:path w="4642484" h="2858770">
                  <a:moveTo>
                    <a:pt x="2927413" y="636727"/>
                  </a:moveTo>
                  <a:lnTo>
                    <a:pt x="2920492" y="589991"/>
                  </a:lnTo>
                  <a:lnTo>
                    <a:pt x="2900959" y="547992"/>
                  </a:lnTo>
                  <a:lnTo>
                    <a:pt x="2870657" y="512419"/>
                  </a:lnTo>
                  <a:lnTo>
                    <a:pt x="2831439" y="484924"/>
                  </a:lnTo>
                  <a:lnTo>
                    <a:pt x="2785135" y="467207"/>
                  </a:lnTo>
                  <a:lnTo>
                    <a:pt x="2733624" y="460921"/>
                  </a:lnTo>
                  <a:lnTo>
                    <a:pt x="2682100" y="467207"/>
                  </a:lnTo>
                  <a:lnTo>
                    <a:pt x="2635808" y="484924"/>
                  </a:lnTo>
                  <a:lnTo>
                    <a:pt x="2596578" y="512419"/>
                  </a:lnTo>
                  <a:lnTo>
                    <a:pt x="2566276" y="547992"/>
                  </a:lnTo>
                  <a:lnTo>
                    <a:pt x="2546743" y="589991"/>
                  </a:lnTo>
                  <a:lnTo>
                    <a:pt x="2539822" y="636727"/>
                  </a:lnTo>
                  <a:lnTo>
                    <a:pt x="2546743" y="683463"/>
                  </a:lnTo>
                  <a:lnTo>
                    <a:pt x="2566276" y="725449"/>
                  </a:lnTo>
                  <a:lnTo>
                    <a:pt x="2596578" y="761034"/>
                  </a:lnTo>
                  <a:lnTo>
                    <a:pt x="2635808" y="788530"/>
                  </a:lnTo>
                  <a:lnTo>
                    <a:pt x="2682100" y="806246"/>
                  </a:lnTo>
                  <a:lnTo>
                    <a:pt x="2733624" y="812520"/>
                  </a:lnTo>
                  <a:lnTo>
                    <a:pt x="2785135" y="806246"/>
                  </a:lnTo>
                  <a:lnTo>
                    <a:pt x="2831439" y="788530"/>
                  </a:lnTo>
                  <a:lnTo>
                    <a:pt x="2870657" y="761034"/>
                  </a:lnTo>
                  <a:lnTo>
                    <a:pt x="2900959" y="725449"/>
                  </a:lnTo>
                  <a:lnTo>
                    <a:pt x="2920492" y="683463"/>
                  </a:lnTo>
                  <a:lnTo>
                    <a:pt x="2927413" y="636727"/>
                  </a:lnTo>
                  <a:close/>
                </a:path>
                <a:path w="4642484" h="2858770">
                  <a:moveTo>
                    <a:pt x="4642116" y="175806"/>
                  </a:moveTo>
                  <a:lnTo>
                    <a:pt x="4635195" y="129070"/>
                  </a:lnTo>
                  <a:lnTo>
                    <a:pt x="4615662" y="87071"/>
                  </a:lnTo>
                  <a:lnTo>
                    <a:pt x="4585360" y="51485"/>
                  </a:lnTo>
                  <a:lnTo>
                    <a:pt x="4546130" y="24003"/>
                  </a:lnTo>
                  <a:lnTo>
                    <a:pt x="4499838" y="6286"/>
                  </a:lnTo>
                  <a:lnTo>
                    <a:pt x="4448314" y="0"/>
                  </a:lnTo>
                  <a:lnTo>
                    <a:pt x="4396803" y="6286"/>
                  </a:lnTo>
                  <a:lnTo>
                    <a:pt x="4350499" y="24003"/>
                  </a:lnTo>
                  <a:lnTo>
                    <a:pt x="4311281" y="51485"/>
                  </a:lnTo>
                  <a:lnTo>
                    <a:pt x="4280979" y="87071"/>
                  </a:lnTo>
                  <a:lnTo>
                    <a:pt x="4261447" y="129070"/>
                  </a:lnTo>
                  <a:lnTo>
                    <a:pt x="4254525" y="175806"/>
                  </a:lnTo>
                  <a:lnTo>
                    <a:pt x="4261447" y="222529"/>
                  </a:lnTo>
                  <a:lnTo>
                    <a:pt x="4280979" y="264528"/>
                  </a:lnTo>
                  <a:lnTo>
                    <a:pt x="4311281" y="300113"/>
                  </a:lnTo>
                  <a:lnTo>
                    <a:pt x="4350499" y="327596"/>
                  </a:lnTo>
                  <a:lnTo>
                    <a:pt x="4396803" y="345325"/>
                  </a:lnTo>
                  <a:lnTo>
                    <a:pt x="4448314" y="351599"/>
                  </a:lnTo>
                  <a:lnTo>
                    <a:pt x="4499838" y="345325"/>
                  </a:lnTo>
                  <a:lnTo>
                    <a:pt x="4546130" y="327596"/>
                  </a:lnTo>
                  <a:lnTo>
                    <a:pt x="4585360" y="300113"/>
                  </a:lnTo>
                  <a:lnTo>
                    <a:pt x="4615662" y="264528"/>
                  </a:lnTo>
                  <a:lnTo>
                    <a:pt x="4635195" y="222529"/>
                  </a:lnTo>
                  <a:lnTo>
                    <a:pt x="4642116" y="175806"/>
                  </a:lnTo>
                  <a:close/>
                </a:path>
              </a:pathLst>
            </a:custGeom>
            <a:solidFill>
              <a:srgbClr val="FCD94B">
                <a:alpha val="476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4810200" y="2277397"/>
            <a:ext cx="22860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5" i="1">
                <a:solidFill>
                  <a:srgbClr val="999999"/>
                </a:solidFill>
                <a:latin typeface="Calibri"/>
                <a:cs typeface="Calibri"/>
              </a:rPr>
              <a:t>The</a:t>
            </a:r>
            <a:r>
              <a:rPr dirty="0" sz="1600" spc="90" i="1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600" spc="60" i="1">
                <a:solidFill>
                  <a:srgbClr val="999999"/>
                </a:solidFill>
                <a:latin typeface="Calibri"/>
                <a:cs typeface="Calibri"/>
              </a:rPr>
              <a:t>South</a:t>
            </a:r>
            <a:r>
              <a:rPr dirty="0" sz="1600" spc="90" i="1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600" spc="110" i="1">
                <a:solidFill>
                  <a:srgbClr val="999999"/>
                </a:solidFill>
                <a:latin typeface="Calibri"/>
                <a:cs typeface="Calibri"/>
              </a:rPr>
              <a:t>Sea</a:t>
            </a:r>
            <a:r>
              <a:rPr dirty="0" sz="1600" spc="90" i="1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600" spc="40" i="1">
                <a:solidFill>
                  <a:srgbClr val="999999"/>
                </a:solidFill>
                <a:latin typeface="Calibri"/>
                <a:cs typeface="Calibri"/>
              </a:rPr>
              <a:t>Company!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469012" y="3040472"/>
            <a:ext cx="9118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45" i="1">
                <a:solidFill>
                  <a:srgbClr val="999999"/>
                </a:solidFill>
                <a:latin typeface="Calibri"/>
                <a:cs typeface="Calibri"/>
              </a:rPr>
              <a:t>Pets.com!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695450" y="493796"/>
            <a:ext cx="4622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90" i="1">
                <a:solidFill>
                  <a:srgbClr val="999999"/>
                </a:solidFill>
                <a:latin typeface="Calibri"/>
                <a:cs typeface="Calibri"/>
              </a:rPr>
              <a:t>????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 rot="17880000">
            <a:off x="4562299" y="3321686"/>
            <a:ext cx="996801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620"/>
              </a:lnSpc>
            </a:pPr>
            <a:r>
              <a:rPr dirty="0" sz="4800" spc="-860">
                <a:solidFill>
                  <a:srgbClr val="FFFFFF"/>
                </a:solidFill>
                <a:latin typeface="Calibri"/>
                <a:cs typeface="Calibri"/>
              </a:rPr>
              <a:t>TOO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55000" y="352148"/>
            <a:ext cx="350837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Volatility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subjective.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Expecting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price of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keep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within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some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imagined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range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groundless.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55000" y="1342748"/>
            <a:ext cx="3495040" cy="3492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0489">
              <a:lnSpc>
                <a:spcPct val="116100"/>
              </a:lnSpc>
              <a:spcBef>
                <a:spcPts val="100"/>
              </a:spcBef>
            </a:pP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trades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24/7/365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across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almost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every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country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Earth.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no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registration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requirements,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bank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holidays,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circuit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breakers, or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bailouts.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truly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free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market.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volatility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buyers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sellers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reaching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agreement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real-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time,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without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government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intervention.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16100"/>
              </a:lnSpc>
            </a:pP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journey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becoming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primary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store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value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Age.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Bootstrapping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zero,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notion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trajectory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would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occur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in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straight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delusional.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 rot="19200000">
            <a:off x="5145397" y="2485777"/>
            <a:ext cx="811691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625"/>
              </a:lnSpc>
            </a:pPr>
            <a:r>
              <a:rPr dirty="0" sz="4800" spc="-910">
                <a:solidFill>
                  <a:srgbClr val="FCD94B"/>
                </a:solidFill>
                <a:latin typeface="Calibri"/>
                <a:cs typeface="Calibri"/>
              </a:rPr>
              <a:t>VO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 rot="19800000">
            <a:off x="5763274" y="2206687"/>
            <a:ext cx="795557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630"/>
              </a:lnSpc>
            </a:pPr>
            <a:r>
              <a:rPr dirty="0" sz="4800" spc="-459">
                <a:solidFill>
                  <a:srgbClr val="FCD94B"/>
                </a:solidFill>
                <a:latin typeface="Calibri"/>
                <a:cs typeface="Calibri"/>
              </a:rPr>
              <a:t>LA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20460000">
            <a:off x="6174087" y="1818332"/>
            <a:ext cx="717526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625"/>
              </a:lnSpc>
            </a:pPr>
            <a:r>
              <a:rPr dirty="0" sz="4800" spc="-345">
                <a:solidFill>
                  <a:srgbClr val="FCD94B"/>
                </a:solidFill>
                <a:latin typeface="Calibri"/>
                <a:cs typeface="Calibri"/>
              </a:rPr>
              <a:t>TI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21420000">
            <a:off x="6708498" y="1684123"/>
            <a:ext cx="794742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635"/>
              </a:lnSpc>
            </a:pPr>
            <a:r>
              <a:rPr dirty="0" sz="4800" spc="-204">
                <a:solidFill>
                  <a:srgbClr val="FCD94B"/>
                </a:solidFill>
                <a:latin typeface="Calibri"/>
                <a:cs typeface="Calibri"/>
              </a:rPr>
              <a:t>LE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027950" y="4821021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779250" y="354433"/>
            <a:ext cx="3482340" cy="762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adoption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grows,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becomes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further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de-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risked,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further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potential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upside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diminishes,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volatility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declines.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 rot="21180000">
            <a:off x="7248447" y="1506518"/>
            <a:ext cx="624150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625"/>
              </a:lnSpc>
            </a:pPr>
            <a:r>
              <a:rPr dirty="0" sz="4800" spc="-645">
                <a:solidFill>
                  <a:srgbClr val="FCD94B"/>
                </a:solidFill>
                <a:latin typeface="Calibri"/>
                <a:cs typeface="Calibri"/>
              </a:rPr>
              <a:t>!</a:t>
            </a:r>
            <a:endParaRPr sz="48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5244" y="787649"/>
            <a:ext cx="5358755" cy="4355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275" y="669575"/>
            <a:ext cx="2230500" cy="628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596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120"/>
              </a:spcBef>
            </a:pPr>
            <a:r>
              <a:rPr dirty="0" sz="3650" spc="-490" i="1">
                <a:solidFill>
                  <a:srgbClr val="FCD94B"/>
                </a:solidFill>
                <a:latin typeface="Calibri"/>
                <a:cs typeface="Calibri"/>
              </a:rPr>
              <a:t>UNBACKED</a:t>
            </a:r>
            <a:endParaRPr sz="365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2425" y="364262"/>
            <a:ext cx="543750" cy="5437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9300" y="1337888"/>
            <a:ext cx="3761740" cy="3390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54965">
              <a:lnSpc>
                <a:spcPct val="114999"/>
              </a:lnSpc>
              <a:spcBef>
                <a:spcPts val="95"/>
              </a:spcBef>
            </a:pP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concept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 i="1">
                <a:solidFill>
                  <a:srgbClr val="FFFFFF"/>
                </a:solidFill>
                <a:latin typeface="Verdana"/>
                <a:cs typeface="Verdana"/>
              </a:rPr>
              <a:t>backed</a:t>
            </a:r>
            <a:r>
              <a:rPr dirty="0" sz="1400" spc="-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money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oxymoron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given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thing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FFFFF"/>
                </a:solidFill>
                <a:latin typeface="Verdana"/>
                <a:cs typeface="Verdana"/>
              </a:rPr>
              <a:t>backing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would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then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simply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considered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money.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spcBef>
                <a:spcPts val="1380"/>
              </a:spcBef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Money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derives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part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value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from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scarcity.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doesn’t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require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backing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some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scarce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thing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absolutely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scarce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itself.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Independently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verifiable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auditable,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completely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free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counterparty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risk.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third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party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somewhere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must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trusted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store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secure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some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quantity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commodities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or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assets.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anything,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5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likely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backed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bitcoin.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84500" y="1337888"/>
            <a:ext cx="3667125" cy="1006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400" spc="-100" i="1">
                <a:solidFill>
                  <a:srgbClr val="FCD94B"/>
                </a:solidFill>
                <a:latin typeface="Verdana"/>
                <a:cs typeface="Verdana"/>
              </a:rPr>
              <a:t>“Ultimately,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is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backed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by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something,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and</a:t>
            </a:r>
            <a:r>
              <a:rPr dirty="0" sz="1400" spc="-9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0" i="1">
                <a:solidFill>
                  <a:srgbClr val="FCD94B"/>
                </a:solidFill>
                <a:latin typeface="Verdana"/>
                <a:cs typeface="Verdana"/>
              </a:rPr>
              <a:t>it’s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only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thing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that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5" i="1">
                <a:solidFill>
                  <a:srgbClr val="FCD94B"/>
                </a:solidFill>
                <a:latin typeface="Verdana"/>
                <a:cs typeface="Verdana"/>
              </a:rPr>
              <a:t>backs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0" i="1">
                <a:solidFill>
                  <a:srgbClr val="FCD94B"/>
                </a:solidFill>
                <a:latin typeface="Verdana"/>
                <a:cs typeface="Verdana"/>
              </a:rPr>
              <a:t>any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money: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credibility </a:t>
            </a:r>
            <a:r>
              <a:rPr dirty="0" sz="1400" spc="-30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its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40" b="1" i="1">
                <a:solidFill>
                  <a:srgbClr val="FCD94B"/>
                </a:solidFill>
                <a:latin typeface="Verdana"/>
                <a:cs typeface="Verdana"/>
              </a:rPr>
              <a:t>monetary</a:t>
            </a:r>
            <a:r>
              <a:rPr dirty="0" sz="1400" spc="-130" b="1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0" b="1" i="1">
                <a:solidFill>
                  <a:srgbClr val="FCD94B"/>
                </a:solidFill>
                <a:latin typeface="Verdana"/>
                <a:cs typeface="Verdana"/>
              </a:rPr>
              <a:t>properties</a:t>
            </a:r>
            <a:r>
              <a:rPr dirty="0" sz="1400" spc="-30" i="1">
                <a:solidFill>
                  <a:srgbClr val="FCD94B"/>
                </a:solidFill>
                <a:latin typeface="Verdana"/>
                <a:cs typeface="Verdana"/>
              </a:rPr>
              <a:t>.”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spc="120" b="1">
                <a:solidFill>
                  <a:srgbClr val="FCD94B"/>
                </a:solidFill>
                <a:latin typeface="Calibri"/>
                <a:cs typeface="Calibri"/>
              </a:rPr>
              <a:t>—</a:t>
            </a:r>
            <a:r>
              <a:rPr dirty="0" sz="1400" spc="-45" b="1">
                <a:solidFill>
                  <a:srgbClr val="FCD94B"/>
                </a:solidFill>
                <a:latin typeface="Tahoma"/>
                <a:cs typeface="Tahoma"/>
              </a:rPr>
              <a:t>Parker</a:t>
            </a:r>
            <a:r>
              <a:rPr dirty="0" sz="1400" spc="-50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CD94B"/>
                </a:solidFill>
                <a:latin typeface="Tahoma"/>
                <a:cs typeface="Tahoma"/>
              </a:rPr>
              <a:t>Lewis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20760000">
            <a:off x="5890775" y="4266330"/>
            <a:ext cx="2840271" cy="539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110"/>
              </a:lnSpc>
            </a:pPr>
            <a:r>
              <a:rPr dirty="0" sz="4250" spc="-625" i="1">
                <a:solidFill>
                  <a:srgbClr val="6C9EEB"/>
                </a:solidFill>
                <a:latin typeface="Calibri"/>
                <a:cs typeface="Calibri"/>
              </a:rPr>
              <a:t>REC</a:t>
            </a:r>
            <a:r>
              <a:rPr dirty="0" sz="4250" spc="-625" i="1">
                <a:solidFill>
                  <a:srgbClr val="6C9EEB"/>
                </a:solidFill>
                <a:latin typeface="Calibri"/>
                <a:cs typeface="Calibri"/>
              </a:rPr>
              <a:t>OGNIZABILIT</a:t>
            </a:r>
            <a:r>
              <a:rPr dirty="0" baseline="1960" sz="6375" spc="-937" i="1">
                <a:solidFill>
                  <a:srgbClr val="6C9EEB"/>
                </a:solidFill>
                <a:latin typeface="Calibri"/>
                <a:cs typeface="Calibri"/>
              </a:rPr>
              <a:t>Y</a:t>
            </a:r>
            <a:endParaRPr baseline="1960" sz="6375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 rot="20760000">
            <a:off x="5876830" y="3557577"/>
            <a:ext cx="2104222" cy="539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095"/>
              </a:lnSpc>
            </a:pPr>
            <a:r>
              <a:rPr dirty="0" sz="4250" spc="-610" i="1">
                <a:solidFill>
                  <a:srgbClr val="E06666"/>
                </a:solidFill>
                <a:latin typeface="Calibri"/>
                <a:cs typeface="Calibri"/>
              </a:rPr>
              <a:t>POR</a:t>
            </a:r>
            <a:r>
              <a:rPr dirty="0" sz="4250" spc="-610" i="1">
                <a:solidFill>
                  <a:srgbClr val="E06666"/>
                </a:solidFill>
                <a:latin typeface="Calibri"/>
                <a:cs typeface="Calibri"/>
              </a:rPr>
              <a:t>TABILIT</a:t>
            </a:r>
            <a:r>
              <a:rPr dirty="0" baseline="1307" sz="6375" spc="-914" i="1">
                <a:solidFill>
                  <a:srgbClr val="E06666"/>
                </a:solidFill>
                <a:latin typeface="Calibri"/>
                <a:cs typeface="Calibri"/>
              </a:rPr>
              <a:t>Y</a:t>
            </a:r>
            <a:endParaRPr baseline="1307" sz="6375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 rot="20760000">
            <a:off x="5887162" y="3982771"/>
            <a:ext cx="1952525" cy="539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090"/>
              </a:lnSpc>
            </a:pPr>
            <a:r>
              <a:rPr dirty="0" sz="4250" spc="-610" i="1">
                <a:solidFill>
                  <a:srgbClr val="8E7BC3"/>
                </a:solidFill>
                <a:latin typeface="Calibri"/>
                <a:cs typeface="Calibri"/>
              </a:rPr>
              <a:t>DURABILIT</a:t>
            </a:r>
            <a:r>
              <a:rPr dirty="0" baseline="1307" sz="6375" spc="-914" i="1">
                <a:solidFill>
                  <a:srgbClr val="8E7BC3"/>
                </a:solidFill>
                <a:latin typeface="Calibri"/>
                <a:cs typeface="Calibri"/>
              </a:rPr>
              <a:t>Y</a:t>
            </a:r>
            <a:endParaRPr baseline="1307" sz="63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 rot="20760000">
            <a:off x="5880295" y="2809263"/>
            <a:ext cx="1642789" cy="539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085"/>
              </a:lnSpc>
            </a:pPr>
            <a:r>
              <a:rPr dirty="0" sz="4250" spc="-555" i="1">
                <a:solidFill>
                  <a:srgbClr val="B6D7A8"/>
                </a:solidFill>
                <a:latin typeface="Calibri"/>
                <a:cs typeface="Calibri"/>
              </a:rPr>
              <a:t>SCARCIT</a:t>
            </a:r>
            <a:r>
              <a:rPr dirty="0" baseline="1307" sz="6375" spc="-832" i="1">
                <a:solidFill>
                  <a:srgbClr val="B6D7A8"/>
                </a:solidFill>
                <a:latin typeface="Calibri"/>
                <a:cs typeface="Calibri"/>
              </a:rPr>
              <a:t>Y</a:t>
            </a:r>
            <a:endParaRPr baseline="1307" sz="63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 rot="20760000">
            <a:off x="5881658" y="3169977"/>
            <a:ext cx="2016032" cy="539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095"/>
              </a:lnSpc>
            </a:pPr>
            <a:r>
              <a:rPr dirty="0" sz="4250" spc="-470" i="1">
                <a:solidFill>
                  <a:srgbClr val="F9CB9B"/>
                </a:solidFill>
                <a:latin typeface="Calibri"/>
                <a:cs typeface="Calibri"/>
              </a:rPr>
              <a:t>DIVISIBILIT</a:t>
            </a:r>
            <a:r>
              <a:rPr dirty="0" baseline="1307" sz="6375" spc="-705" i="1">
                <a:solidFill>
                  <a:srgbClr val="F9CB9B"/>
                </a:solidFill>
                <a:latin typeface="Calibri"/>
                <a:cs typeface="Calibri"/>
              </a:rPr>
              <a:t>Y</a:t>
            </a:r>
            <a:endParaRPr baseline="1307" sz="6375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272279" y="2160825"/>
            <a:ext cx="2202815" cy="1554480"/>
            <a:chOff x="5272279" y="2160825"/>
            <a:chExt cx="2202815" cy="1554480"/>
          </a:xfrm>
        </p:grpSpPr>
        <p:sp>
          <p:nvSpPr>
            <p:cNvPr id="14" name="object 14" descr=""/>
            <p:cNvSpPr/>
            <p:nvPr/>
          </p:nvSpPr>
          <p:spPr>
            <a:xfrm>
              <a:off x="5281804" y="2170350"/>
              <a:ext cx="2183765" cy="1504315"/>
            </a:xfrm>
            <a:custGeom>
              <a:avLst/>
              <a:gdLst/>
              <a:ahLst/>
              <a:cxnLst/>
              <a:rect l="l" t="t" r="r" b="b"/>
              <a:pathLst>
                <a:path w="2183765" h="1504314">
                  <a:moveTo>
                    <a:pt x="2183485" y="0"/>
                  </a:moveTo>
                  <a:lnTo>
                    <a:pt x="2178248" y="20912"/>
                  </a:lnTo>
                  <a:lnTo>
                    <a:pt x="2177831" y="48975"/>
                  </a:lnTo>
                  <a:lnTo>
                    <a:pt x="2177982" y="82410"/>
                  </a:lnTo>
                  <a:lnTo>
                    <a:pt x="2174450" y="119439"/>
                  </a:lnTo>
                  <a:lnTo>
                    <a:pt x="2162981" y="158281"/>
                  </a:lnTo>
                  <a:lnTo>
                    <a:pt x="2139324" y="197157"/>
                  </a:lnTo>
                  <a:lnTo>
                    <a:pt x="2099226" y="234290"/>
                  </a:lnTo>
                  <a:lnTo>
                    <a:pt x="2038435" y="267899"/>
                  </a:lnTo>
                  <a:lnTo>
                    <a:pt x="1975172" y="291258"/>
                  </a:lnTo>
                  <a:lnTo>
                    <a:pt x="1938031" y="302630"/>
                  </a:lnTo>
                  <a:lnTo>
                    <a:pt x="1897641" y="313829"/>
                  </a:lnTo>
                  <a:lnTo>
                    <a:pt x="1854322" y="324877"/>
                  </a:lnTo>
                  <a:lnTo>
                    <a:pt x="1808390" y="335798"/>
                  </a:lnTo>
                  <a:lnTo>
                    <a:pt x="1760166" y="346615"/>
                  </a:lnTo>
                  <a:lnTo>
                    <a:pt x="1709967" y="357351"/>
                  </a:lnTo>
                  <a:lnTo>
                    <a:pt x="1658112" y="368029"/>
                  </a:lnTo>
                  <a:lnTo>
                    <a:pt x="1604920" y="378673"/>
                  </a:lnTo>
                  <a:lnTo>
                    <a:pt x="1550708" y="389304"/>
                  </a:lnTo>
                  <a:lnTo>
                    <a:pt x="1495796" y="399948"/>
                  </a:lnTo>
                  <a:lnTo>
                    <a:pt x="1440502" y="410626"/>
                  </a:lnTo>
                  <a:lnTo>
                    <a:pt x="1385144" y="421362"/>
                  </a:lnTo>
                  <a:lnTo>
                    <a:pt x="1330041" y="432178"/>
                  </a:lnTo>
                  <a:lnTo>
                    <a:pt x="1275511" y="443099"/>
                  </a:lnTo>
                  <a:lnTo>
                    <a:pt x="1221874" y="454147"/>
                  </a:lnTo>
                  <a:lnTo>
                    <a:pt x="1169446" y="465346"/>
                  </a:lnTo>
                  <a:lnTo>
                    <a:pt x="1118548" y="476718"/>
                  </a:lnTo>
                  <a:lnTo>
                    <a:pt x="1069496" y="488286"/>
                  </a:lnTo>
                  <a:lnTo>
                    <a:pt x="1022611" y="500074"/>
                  </a:lnTo>
                  <a:lnTo>
                    <a:pt x="971325" y="512838"/>
                  </a:lnTo>
                  <a:lnTo>
                    <a:pt x="918687" y="524908"/>
                  </a:lnTo>
                  <a:lnTo>
                    <a:pt x="865009" y="536435"/>
                  </a:lnTo>
                  <a:lnTo>
                    <a:pt x="810603" y="547565"/>
                  </a:lnTo>
                  <a:lnTo>
                    <a:pt x="755781" y="558448"/>
                  </a:lnTo>
                  <a:lnTo>
                    <a:pt x="700855" y="569232"/>
                  </a:lnTo>
                  <a:lnTo>
                    <a:pt x="646136" y="580065"/>
                  </a:lnTo>
                  <a:lnTo>
                    <a:pt x="591936" y="591096"/>
                  </a:lnTo>
                  <a:lnTo>
                    <a:pt x="538567" y="602474"/>
                  </a:lnTo>
                  <a:lnTo>
                    <a:pt x="486341" y="614346"/>
                  </a:lnTo>
                  <a:lnTo>
                    <a:pt x="435570" y="626861"/>
                  </a:lnTo>
                  <a:lnTo>
                    <a:pt x="386566" y="640168"/>
                  </a:lnTo>
                  <a:lnTo>
                    <a:pt x="339639" y="654415"/>
                  </a:lnTo>
                  <a:lnTo>
                    <a:pt x="295103" y="669750"/>
                  </a:lnTo>
                  <a:lnTo>
                    <a:pt x="253268" y="686323"/>
                  </a:lnTo>
                  <a:lnTo>
                    <a:pt x="214448" y="704280"/>
                  </a:lnTo>
                  <a:lnTo>
                    <a:pt x="178952" y="723772"/>
                  </a:lnTo>
                  <a:lnTo>
                    <a:pt x="147095" y="744945"/>
                  </a:lnTo>
                  <a:lnTo>
                    <a:pt x="87133" y="803615"/>
                  </a:lnTo>
                  <a:lnTo>
                    <a:pt x="60811" y="844881"/>
                  </a:lnTo>
                  <a:lnTo>
                    <a:pt x="39804" y="890742"/>
                  </a:lnTo>
                  <a:lnTo>
                    <a:pt x="23697" y="940193"/>
                  </a:lnTo>
                  <a:lnTo>
                    <a:pt x="12078" y="992228"/>
                  </a:lnTo>
                  <a:lnTo>
                    <a:pt x="4532" y="1045841"/>
                  </a:lnTo>
                  <a:lnTo>
                    <a:pt x="644" y="1100028"/>
                  </a:lnTo>
                  <a:lnTo>
                    <a:pt x="0" y="1153781"/>
                  </a:lnTo>
                  <a:lnTo>
                    <a:pt x="2185" y="1206096"/>
                  </a:lnTo>
                  <a:lnTo>
                    <a:pt x="6786" y="1255967"/>
                  </a:lnTo>
                  <a:lnTo>
                    <a:pt x="13389" y="1302389"/>
                  </a:lnTo>
                  <a:lnTo>
                    <a:pt x="21578" y="1344355"/>
                  </a:lnTo>
                  <a:lnTo>
                    <a:pt x="41061" y="1410899"/>
                  </a:lnTo>
                  <a:lnTo>
                    <a:pt x="68250" y="1449915"/>
                  </a:lnTo>
                  <a:lnTo>
                    <a:pt x="110368" y="1476059"/>
                  </a:lnTo>
                  <a:lnTo>
                    <a:pt x="162644" y="1491947"/>
                  </a:lnTo>
                  <a:lnTo>
                    <a:pt x="220303" y="1500196"/>
                  </a:lnTo>
                  <a:lnTo>
                    <a:pt x="264209" y="1502944"/>
                  </a:lnTo>
                  <a:lnTo>
                    <a:pt x="292676" y="1503751"/>
                  </a:lnTo>
                  <a:lnTo>
                    <a:pt x="295135" y="1503790"/>
                  </a:lnTo>
                </a:path>
              </a:pathLst>
            </a:custGeom>
            <a:ln w="19049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5947" y="3633184"/>
              <a:ext cx="106875" cy="81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250" y="110731"/>
            <a:ext cx="3614420" cy="2574925"/>
          </a:xfrm>
          <a:prstGeom prst="rect"/>
        </p:spPr>
        <p:txBody>
          <a:bodyPr wrap="square" lIns="0" tIns="2800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dirty="0" sz="3000" spc="-270">
                <a:solidFill>
                  <a:srgbClr val="FFFFFF"/>
                </a:solidFill>
              </a:rPr>
              <a:t>WILL</a:t>
            </a:r>
            <a:r>
              <a:rPr dirty="0" sz="3000" spc="-345">
                <a:solidFill>
                  <a:srgbClr val="FFFFFF"/>
                </a:solidFill>
              </a:rPr>
              <a:t> </a:t>
            </a:r>
            <a:r>
              <a:rPr dirty="0" sz="3000" spc="-430">
                <a:solidFill>
                  <a:srgbClr val="FFFFFF"/>
                </a:solidFill>
              </a:rPr>
              <a:t>BECOME</a:t>
            </a:r>
            <a:r>
              <a:rPr dirty="0" sz="3000" spc="-229">
                <a:solidFill>
                  <a:srgbClr val="FFFFFF"/>
                </a:solidFill>
              </a:rPr>
              <a:t> </a:t>
            </a:r>
            <a:r>
              <a:rPr dirty="0" sz="3000" spc="-315">
                <a:solidFill>
                  <a:srgbClr val="FCD94B"/>
                </a:solidFill>
              </a:rPr>
              <a:t>OBSOLETE</a:t>
            </a:r>
            <a:endParaRPr sz="3000"/>
          </a:p>
          <a:p>
            <a:pPr marL="12700" marR="5080">
              <a:lnSpc>
                <a:spcPct val="116100"/>
              </a:lnSpc>
              <a:spcBef>
                <a:spcPts val="710"/>
              </a:spcBef>
            </a:pP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represents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singular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discovery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absolute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scarcity.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It’s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one-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event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like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discovery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fire,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electricity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field 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mathematics.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Competing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bitcoin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along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dimension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both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illogical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impossible.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scarcity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above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FFFFF"/>
                </a:solidFill>
                <a:latin typeface="Verdana"/>
                <a:cs typeface="Verdana"/>
              </a:rPr>
              <a:t>absolute</a:t>
            </a:r>
            <a:r>
              <a:rPr dirty="0" sz="1400" spc="-8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scarcity.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21250" y="2906923"/>
            <a:ext cx="360997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Criticisms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bitcoin’s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current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perceived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limitations or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drawbacks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assume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trade-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offs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incentive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design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exist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bitcoin’s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current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form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doesn’t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already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provide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immense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benefit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millions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participants.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883425" y="928009"/>
            <a:ext cx="3709035" cy="1743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exponentially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growing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permissionless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uptime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99.98%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over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than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decade,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transacting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trillions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dollars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in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value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secured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billions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dollars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in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hardware,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displacing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dominant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monetary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is,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point,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improbable.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83425" y="2891625"/>
            <a:ext cx="3344545" cy="125158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345"/>
              </a:spcBef>
            </a:pP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“There's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never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been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an example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  <a:p>
            <a:pPr algn="just" marL="12700" marR="5080">
              <a:lnSpc>
                <a:spcPct val="114999"/>
              </a:lnSpc>
            </a:pPr>
            <a:r>
              <a:rPr dirty="0" sz="1400" spc="-105" i="1">
                <a:solidFill>
                  <a:srgbClr val="FCD94B"/>
                </a:solidFill>
                <a:latin typeface="Verdana"/>
                <a:cs typeface="Verdana"/>
              </a:rPr>
              <a:t>$100B</a:t>
            </a:r>
            <a:r>
              <a:rPr dirty="0" sz="1400" spc="-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monster</a:t>
            </a:r>
            <a:r>
              <a:rPr dirty="0" sz="1400" spc="-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digital</a:t>
            </a:r>
            <a:r>
              <a:rPr dirty="0" sz="1400" spc="-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network</a:t>
            </a:r>
            <a:r>
              <a:rPr dirty="0" sz="14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that</a:t>
            </a:r>
            <a:r>
              <a:rPr dirty="0" sz="1400" spc="-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was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vanquished</a:t>
            </a:r>
            <a:r>
              <a:rPr dirty="0" sz="1400" spc="-3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40" i="1">
                <a:solidFill>
                  <a:srgbClr val="FCD94B"/>
                </a:solidFill>
                <a:latin typeface="Verdana"/>
                <a:cs typeface="Verdana"/>
              </a:rPr>
              <a:t>once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0" i="1">
                <a:solidFill>
                  <a:srgbClr val="FCD94B"/>
                </a:solidFill>
                <a:latin typeface="Verdana"/>
                <a:cs typeface="Verdana"/>
              </a:rPr>
              <a:t>it</a:t>
            </a:r>
            <a:r>
              <a:rPr dirty="0" sz="1400" spc="-2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got</a:t>
            </a:r>
            <a:r>
              <a:rPr dirty="0" sz="1400" spc="-3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400" spc="-3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that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dominant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position.”</a:t>
            </a:r>
            <a:endParaRPr sz="14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250"/>
              </a:spcBef>
            </a:pPr>
            <a:r>
              <a:rPr dirty="0" sz="1400" spc="-35" b="1">
                <a:solidFill>
                  <a:srgbClr val="FCD94B"/>
                </a:solidFill>
                <a:latin typeface="Tahoma"/>
                <a:cs typeface="Tahoma"/>
              </a:rPr>
              <a:t>—</a:t>
            </a:r>
            <a:r>
              <a:rPr dirty="0" sz="1400" spc="-20" b="1">
                <a:solidFill>
                  <a:srgbClr val="FCD94B"/>
                </a:solidFill>
                <a:latin typeface="Tahoma"/>
                <a:cs typeface="Tahoma"/>
              </a:rPr>
              <a:t>MIchael</a:t>
            </a:r>
            <a:r>
              <a:rPr dirty="0" sz="1400" spc="-55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CD94B"/>
                </a:solidFill>
                <a:latin typeface="Tahoma"/>
                <a:cs typeface="Tahoma"/>
              </a:rPr>
              <a:t>Saylor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2020" y="4411075"/>
            <a:ext cx="2574206" cy="5610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75" y="382861"/>
            <a:ext cx="3803015" cy="1016000"/>
          </a:xfrm>
          <a:prstGeom prst="rect"/>
        </p:spPr>
        <p:txBody>
          <a:bodyPr wrap="square" lIns="0" tIns="91440" rIns="0" bIns="0" rtlCol="0" vert="horz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720"/>
              </a:spcBef>
            </a:pPr>
            <a:r>
              <a:rPr dirty="0" sz="3500" spc="-285">
                <a:solidFill>
                  <a:srgbClr val="FFFFFF"/>
                </a:solidFill>
              </a:rPr>
              <a:t>EXCESSIVE</a:t>
            </a:r>
            <a:r>
              <a:rPr dirty="0" sz="3500" spc="-240">
                <a:solidFill>
                  <a:srgbClr val="FFFFFF"/>
                </a:solidFill>
              </a:rPr>
              <a:t> </a:t>
            </a:r>
            <a:r>
              <a:rPr dirty="0" sz="3500" spc="-530">
                <a:solidFill>
                  <a:srgbClr val="FFFFFF"/>
                </a:solidFill>
              </a:rPr>
              <a:t>CONSUMPTION </a:t>
            </a:r>
            <a:r>
              <a:rPr dirty="0" sz="3500" spc="-434">
                <a:solidFill>
                  <a:srgbClr val="FFFFFF"/>
                </a:solidFill>
              </a:rPr>
              <a:t>OF</a:t>
            </a:r>
            <a:r>
              <a:rPr dirty="0" sz="3500" spc="-270">
                <a:solidFill>
                  <a:srgbClr val="FFFFFF"/>
                </a:solidFill>
              </a:rPr>
              <a:t> </a:t>
            </a:r>
            <a:r>
              <a:rPr dirty="0" sz="3500" spc="-409">
                <a:solidFill>
                  <a:srgbClr val="FCD94B"/>
                </a:solidFill>
              </a:rPr>
              <a:t>ENERGY</a:t>
            </a:r>
            <a:endParaRPr sz="3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6700" y="3215025"/>
            <a:ext cx="2547974" cy="19284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4649" y="1526989"/>
            <a:ext cx="3841750" cy="3180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500" spc="-5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FFFFFF"/>
                </a:solidFill>
                <a:latin typeface="Verdana"/>
                <a:cs typeface="Verdana"/>
              </a:rPr>
              <a:t>globally-accessible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FFFFFF"/>
                </a:solidFill>
                <a:latin typeface="Verdana"/>
                <a:cs typeface="Verdana"/>
              </a:rPr>
              <a:t>sound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95">
                <a:solidFill>
                  <a:srgbClr val="FFFFFF"/>
                </a:solidFill>
                <a:latin typeface="Verdana"/>
                <a:cs typeface="Verdana"/>
              </a:rPr>
              <a:t>money</a:t>
            </a:r>
            <a:r>
              <a:rPr dirty="0" sz="15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FFFFFF"/>
                </a:solidFill>
                <a:latin typeface="Verdana"/>
                <a:cs typeface="Verdana"/>
              </a:rPr>
              <a:t>censorship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FFFFFF"/>
                </a:solidFill>
                <a:latin typeface="Verdana"/>
                <a:cs typeface="Verdana"/>
              </a:rPr>
              <a:t>resistant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500" spc="-55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FFFFFF"/>
                </a:solidFill>
                <a:latin typeface="Verdana"/>
                <a:cs typeface="Verdana"/>
              </a:rPr>
              <a:t>Proof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500" spc="-110">
                <a:solidFill>
                  <a:srgbClr val="FFFFFF"/>
                </a:solidFill>
                <a:latin typeface="Verdana"/>
                <a:cs typeface="Verdana"/>
              </a:rPr>
              <a:t> Work 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mechanism.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500">
              <a:latin typeface="Verdana"/>
              <a:cs typeface="Verdana"/>
            </a:endParaRPr>
          </a:p>
          <a:p>
            <a:pPr marL="12700" marR="48260">
              <a:lnSpc>
                <a:spcPct val="114999"/>
              </a:lnSpc>
            </a:pPr>
            <a:r>
              <a:rPr dirty="0" sz="1500" spc="-7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FFFFFF"/>
                </a:solidFill>
                <a:latin typeface="Verdana"/>
                <a:cs typeface="Verdana"/>
              </a:rPr>
              <a:t>estimated</a:t>
            </a:r>
            <a:r>
              <a:rPr dirty="0" sz="1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FFFFFF"/>
                </a:solidFill>
                <a:latin typeface="Verdana"/>
                <a:cs typeface="Verdana"/>
              </a:rPr>
              <a:t>four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FFFFFF"/>
                </a:solidFill>
                <a:latin typeface="Verdana"/>
                <a:cs typeface="Verdana"/>
              </a:rPr>
              <a:t>billion</a:t>
            </a:r>
            <a:r>
              <a:rPr dirty="0" sz="1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Verdana"/>
                <a:cs typeface="Verdana"/>
              </a:rPr>
              <a:t>people </a:t>
            </a:r>
            <a:r>
              <a:rPr dirty="0" sz="1500" spc="-75">
                <a:solidFill>
                  <a:srgbClr val="FFFFFF"/>
                </a:solidFill>
                <a:latin typeface="Verdana"/>
                <a:cs typeface="Verdana"/>
              </a:rPr>
              <a:t>currently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FFFFFF"/>
                </a:solidFill>
                <a:latin typeface="Verdana"/>
                <a:cs typeface="Verdana"/>
              </a:rPr>
              <a:t>living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FFFFFF"/>
                </a:solidFill>
                <a:latin typeface="Verdana"/>
                <a:cs typeface="Verdana"/>
              </a:rPr>
              <a:t>under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FFFFFF"/>
                </a:solidFill>
                <a:latin typeface="Verdana"/>
                <a:cs typeface="Verdana"/>
              </a:rPr>
              <a:t>some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95">
                <a:solidFill>
                  <a:srgbClr val="FFFFFF"/>
                </a:solidFill>
                <a:latin typeface="Verdana"/>
                <a:cs typeface="Verdana"/>
              </a:rPr>
              <a:t>form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500" spc="-85">
                <a:solidFill>
                  <a:srgbClr val="FFFFFF"/>
                </a:solidFill>
                <a:latin typeface="Verdana"/>
                <a:cs typeface="Verdana"/>
              </a:rPr>
              <a:t>authoritarianism, </a:t>
            </a:r>
            <a:r>
              <a:rPr dirty="0" sz="150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5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FFFFFF"/>
                </a:solidFill>
                <a:latin typeface="Verdana"/>
                <a:cs typeface="Verdana"/>
              </a:rPr>
              <a:t>offers</a:t>
            </a:r>
            <a:r>
              <a:rPr dirty="0" sz="1500" spc="-80">
                <a:solidFill>
                  <a:srgbClr val="FFFFFF"/>
                </a:solidFill>
                <a:latin typeface="Verdana"/>
                <a:cs typeface="Verdana"/>
              </a:rPr>
              <a:t> a </a:t>
            </a:r>
            <a:r>
              <a:rPr dirty="0" sz="1500" spc="-65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dirty="0" sz="15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1500" spc="-60">
                <a:solidFill>
                  <a:srgbClr val="FFFFFF"/>
                </a:solidFill>
                <a:latin typeface="Verdana"/>
                <a:cs typeface="Verdana"/>
              </a:rPr>
              <a:t>send,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FFFFFF"/>
                </a:solidFill>
                <a:latin typeface="Verdana"/>
                <a:cs typeface="Verdana"/>
              </a:rPr>
              <a:t>receive,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FFFFFF"/>
                </a:solidFill>
                <a:latin typeface="Verdana"/>
                <a:cs typeface="Verdana"/>
              </a:rPr>
              <a:t>save,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FFFFFF"/>
                </a:solidFill>
                <a:latin typeface="Verdana"/>
                <a:cs typeface="Verdana"/>
              </a:rPr>
              <a:t>transport</a:t>
            </a:r>
            <a:r>
              <a:rPr dirty="0" sz="1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Verdana"/>
                <a:cs typeface="Verdana"/>
              </a:rPr>
              <a:t>wealth. </a:t>
            </a:r>
            <a:r>
              <a:rPr dirty="0" sz="1500" spc="-60">
                <a:solidFill>
                  <a:srgbClr val="FFFFFF"/>
                </a:solidFill>
                <a:latin typeface="Verdana"/>
                <a:cs typeface="Verdana"/>
              </a:rPr>
              <a:t>Ask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FFFFFF"/>
                </a:solidFill>
                <a:latin typeface="Verdana"/>
                <a:cs typeface="Verdana"/>
              </a:rPr>
              <a:t>yourself—</a:t>
            </a:r>
            <a:r>
              <a:rPr dirty="0" sz="1500" spc="-6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FFFFFF"/>
                </a:solidFill>
                <a:latin typeface="Verdana"/>
                <a:cs typeface="Verdana"/>
              </a:rPr>
              <a:t>exact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95">
                <a:solidFill>
                  <a:srgbClr val="FFFFFF"/>
                </a:solidFill>
                <a:latin typeface="Verdana"/>
                <a:cs typeface="Verdana"/>
              </a:rPr>
              <a:t>amount</a:t>
            </a:r>
            <a:r>
              <a:rPr dirty="0" sz="1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500" spc="-70">
                <a:solidFill>
                  <a:srgbClr val="FFFFFF"/>
                </a:solidFill>
                <a:latin typeface="Verdana"/>
                <a:cs typeface="Verdana"/>
              </a:rPr>
              <a:t>energy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00" spc="-85">
                <a:solidFill>
                  <a:srgbClr val="FFFFFF"/>
                </a:solidFill>
                <a:latin typeface="Verdana"/>
                <a:cs typeface="Verdana"/>
              </a:rPr>
              <a:t> monetary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dirty="0" sz="1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Verdana"/>
                <a:cs typeface="Verdana"/>
              </a:rPr>
              <a:t>should </a:t>
            </a:r>
            <a:r>
              <a:rPr dirty="0" sz="1500" spc="-65">
                <a:solidFill>
                  <a:srgbClr val="FFFFFF"/>
                </a:solidFill>
                <a:latin typeface="Verdana"/>
                <a:cs typeface="Verdana"/>
              </a:rPr>
              <a:t>consume?</a:t>
            </a:r>
            <a:r>
              <a:rPr dirty="0" sz="1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5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10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15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FFFFFF"/>
                </a:solidFill>
                <a:latin typeface="Verdana"/>
                <a:cs typeface="Verdana"/>
              </a:rPr>
              <a:t>crucially,</a:t>
            </a:r>
            <a:r>
              <a:rPr dirty="0" sz="1500" spc="-80">
                <a:solidFill>
                  <a:srgbClr val="FFFFFF"/>
                </a:solidFill>
                <a:latin typeface="Verdana"/>
                <a:cs typeface="Verdana"/>
              </a:rPr>
              <a:t> why </a:t>
            </a:r>
            <a:r>
              <a:rPr dirty="0" sz="1500" spc="-7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1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dirty="0" sz="1500" spc="-4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5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FFFFFF"/>
                </a:solidFill>
                <a:latin typeface="Verdana"/>
                <a:cs typeface="Verdana"/>
              </a:rPr>
              <a:t>person</a:t>
            </a:r>
            <a:r>
              <a:rPr dirty="0" sz="15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5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FFFFFF"/>
                </a:solidFill>
                <a:latin typeface="Verdana"/>
                <a:cs typeface="Verdana"/>
              </a:rPr>
              <a:t>best</a:t>
            </a:r>
            <a:r>
              <a:rPr dirty="0" sz="1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FFFFFF"/>
                </a:solidFill>
                <a:latin typeface="Verdana"/>
                <a:cs typeface="Verdana"/>
              </a:rPr>
              <a:t>judge</a:t>
            </a:r>
            <a:r>
              <a:rPr dirty="0" sz="15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Verdana"/>
                <a:cs typeface="Verdana"/>
              </a:rPr>
              <a:t>this?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101550" y="1530488"/>
            <a:ext cx="3544570" cy="2233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400" spc="-120" i="1">
                <a:solidFill>
                  <a:srgbClr val="FCD94B"/>
                </a:solidFill>
                <a:latin typeface="Verdana"/>
                <a:cs typeface="Verdana"/>
              </a:rPr>
              <a:t>“Imagine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a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topographic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14" i="1">
                <a:solidFill>
                  <a:srgbClr val="FCD94B"/>
                </a:solidFill>
                <a:latin typeface="Verdana"/>
                <a:cs typeface="Verdana"/>
              </a:rPr>
              <a:t>map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0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world,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but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with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local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electricity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costs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as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the 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variable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determining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peaks </a:t>
            </a:r>
            <a:r>
              <a:rPr dirty="0" sz="1400" spc="-25" i="1">
                <a:solidFill>
                  <a:srgbClr val="FCD94B"/>
                </a:solidFill>
                <a:latin typeface="Verdana"/>
                <a:cs typeface="Verdana"/>
              </a:rPr>
              <a:t>and 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troughs.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Adding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25" i="1">
                <a:solidFill>
                  <a:srgbClr val="FCD94B"/>
                </a:solidFill>
                <a:latin typeface="Verdana"/>
                <a:cs typeface="Verdana"/>
              </a:rPr>
              <a:t>mix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is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0" i="1">
                <a:solidFill>
                  <a:srgbClr val="FCD94B"/>
                </a:solidFill>
                <a:latin typeface="Verdana"/>
                <a:cs typeface="Verdana"/>
              </a:rPr>
              <a:t>like 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pouring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a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glass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0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water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over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3D</a:t>
            </a:r>
            <a:r>
              <a:rPr dirty="0" sz="1400" spc="-9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14" i="1">
                <a:solidFill>
                  <a:srgbClr val="FCD94B"/>
                </a:solidFill>
                <a:latin typeface="Verdana"/>
                <a:cs typeface="Verdana"/>
              </a:rPr>
              <a:t>map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– 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it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settles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95" i="1">
                <a:solidFill>
                  <a:srgbClr val="FCD94B"/>
                </a:solidFill>
                <a:latin typeface="Verdana"/>
                <a:cs typeface="Verdana"/>
              </a:rPr>
              <a:t>in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troughs,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smoothing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20" i="1">
                <a:solidFill>
                  <a:srgbClr val="FCD94B"/>
                </a:solidFill>
                <a:latin typeface="Verdana"/>
                <a:cs typeface="Verdana"/>
              </a:rPr>
              <a:t>them 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out.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As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5" i="1">
                <a:solidFill>
                  <a:srgbClr val="FCD94B"/>
                </a:solidFill>
                <a:latin typeface="Verdana"/>
                <a:cs typeface="Verdana"/>
              </a:rPr>
              <a:t>Bitcoin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is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a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0" i="1">
                <a:solidFill>
                  <a:srgbClr val="FCD94B"/>
                </a:solidFill>
                <a:latin typeface="Verdana"/>
                <a:cs typeface="Verdana"/>
              </a:rPr>
              <a:t>global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buyer</a:t>
            </a:r>
            <a:r>
              <a:rPr dirty="0" sz="1400" spc="-9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0" i="1">
                <a:solidFill>
                  <a:srgbClr val="FCD94B"/>
                </a:solidFill>
                <a:latin typeface="Verdana"/>
                <a:cs typeface="Verdana"/>
              </a:rPr>
              <a:t>of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energy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at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a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fixed</a:t>
            </a:r>
            <a:r>
              <a:rPr dirty="0" sz="1400" spc="-9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price.”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b="1">
                <a:solidFill>
                  <a:srgbClr val="FCD94B"/>
                </a:solidFill>
                <a:latin typeface="Tahoma"/>
                <a:cs typeface="Tahoma"/>
              </a:rPr>
              <a:t>—Nic </a:t>
            </a:r>
            <a:r>
              <a:rPr dirty="0" sz="1400" spc="-10" b="1">
                <a:solidFill>
                  <a:srgbClr val="FCD94B"/>
                </a:solidFill>
                <a:latin typeface="Tahoma"/>
                <a:cs typeface="Tahoma"/>
              </a:rPr>
              <a:t>Carter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00" y="975410"/>
            <a:ext cx="24390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-175">
                <a:solidFill>
                  <a:srgbClr val="FFFFFF"/>
                </a:solidFill>
              </a:rPr>
              <a:t>Monetization </a:t>
            </a:r>
            <a:r>
              <a:rPr dirty="0" sz="3000" spc="25">
                <a:solidFill>
                  <a:srgbClr val="FFFFFF"/>
                </a:solidFill>
              </a:rPr>
              <a:t>of </a:t>
            </a:r>
            <a:r>
              <a:rPr dirty="0" sz="3000" spc="-55">
                <a:solidFill>
                  <a:srgbClr val="FCD94B"/>
                </a:solidFill>
              </a:rPr>
              <a:t>Stranded</a:t>
            </a:r>
            <a:r>
              <a:rPr dirty="0" sz="3000" spc="-175">
                <a:solidFill>
                  <a:srgbClr val="FCD94B"/>
                </a:solidFill>
              </a:rPr>
              <a:t> </a:t>
            </a:r>
            <a:r>
              <a:rPr dirty="0" sz="3000" spc="-95">
                <a:solidFill>
                  <a:srgbClr val="FFFFFF"/>
                </a:solidFill>
              </a:rPr>
              <a:t>Energy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602000" y="2169384"/>
            <a:ext cx="3581400" cy="2233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mining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offers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highly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portable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solution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energy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assets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located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regions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current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local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demand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nor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possibility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transportation.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onsite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hash-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generating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equipment,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bitcoin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produced.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asset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then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held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value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appreciation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sold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highly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liquid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globally-accessible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free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market.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0" y="246349"/>
            <a:ext cx="1608455" cy="400685"/>
          </a:xfrm>
          <a:prstGeom prst="rect">
            <a:avLst/>
          </a:prstGeom>
          <a:solidFill>
            <a:srgbClr val="FCD94B"/>
          </a:solidFill>
        </p:spPr>
        <p:txBody>
          <a:bodyPr wrap="square" lIns="0" tIns="78740" rIns="0" bIns="0" rtlCol="0" vert="horz">
            <a:spAutoFit/>
          </a:bodyPr>
          <a:lstStyle/>
          <a:p>
            <a:pPr marL="656590">
              <a:lnSpc>
                <a:spcPct val="100000"/>
              </a:lnSpc>
              <a:spcBef>
                <a:spcPts val="620"/>
              </a:spcBef>
            </a:pPr>
            <a:r>
              <a:rPr dirty="0" sz="1400" spc="170">
                <a:latin typeface="Calibri"/>
                <a:cs typeface="Calibri"/>
              </a:rPr>
              <a:t>USE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 spc="160">
                <a:latin typeface="Calibri"/>
                <a:cs typeface="Calibri"/>
              </a:rPr>
              <a:t>CASE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0525" y="1209706"/>
            <a:ext cx="1647345" cy="1892719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6644057" y="1209699"/>
            <a:ext cx="2105660" cy="1648460"/>
            <a:chOff x="6644057" y="1209699"/>
            <a:chExt cx="2105660" cy="164846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8559" y="1209699"/>
              <a:ext cx="1730788" cy="164821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648819" y="1838152"/>
              <a:ext cx="412115" cy="391795"/>
            </a:xfrm>
            <a:custGeom>
              <a:avLst/>
              <a:gdLst/>
              <a:ahLst/>
              <a:cxnLst/>
              <a:rect l="l" t="t" r="r" b="b"/>
              <a:pathLst>
                <a:path w="412115" h="391794">
                  <a:moveTo>
                    <a:pt x="322702" y="391280"/>
                  </a:moveTo>
                  <a:lnTo>
                    <a:pt x="205943" y="285238"/>
                  </a:lnTo>
                  <a:lnTo>
                    <a:pt x="89184" y="391280"/>
                  </a:lnTo>
                  <a:lnTo>
                    <a:pt x="0" y="293082"/>
                  </a:lnTo>
                  <a:lnTo>
                    <a:pt x="107289" y="195640"/>
                  </a:lnTo>
                  <a:lnTo>
                    <a:pt x="0" y="98197"/>
                  </a:lnTo>
                  <a:lnTo>
                    <a:pt x="89184" y="0"/>
                  </a:lnTo>
                  <a:lnTo>
                    <a:pt x="205943" y="106041"/>
                  </a:lnTo>
                  <a:lnTo>
                    <a:pt x="322702" y="0"/>
                  </a:lnTo>
                  <a:lnTo>
                    <a:pt x="411886" y="98197"/>
                  </a:lnTo>
                  <a:lnTo>
                    <a:pt x="304597" y="195640"/>
                  </a:lnTo>
                  <a:lnTo>
                    <a:pt x="411886" y="293082"/>
                  </a:lnTo>
                  <a:lnTo>
                    <a:pt x="322702" y="391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648819" y="1838152"/>
              <a:ext cx="412115" cy="391795"/>
            </a:xfrm>
            <a:custGeom>
              <a:avLst/>
              <a:gdLst/>
              <a:ahLst/>
              <a:cxnLst/>
              <a:rect l="l" t="t" r="r" b="b"/>
              <a:pathLst>
                <a:path w="412115" h="391794">
                  <a:moveTo>
                    <a:pt x="0" y="98197"/>
                  </a:moveTo>
                  <a:lnTo>
                    <a:pt x="89184" y="0"/>
                  </a:lnTo>
                  <a:lnTo>
                    <a:pt x="205943" y="106041"/>
                  </a:lnTo>
                  <a:lnTo>
                    <a:pt x="322702" y="0"/>
                  </a:lnTo>
                  <a:lnTo>
                    <a:pt x="411886" y="98197"/>
                  </a:lnTo>
                  <a:lnTo>
                    <a:pt x="304597" y="195640"/>
                  </a:lnTo>
                  <a:lnTo>
                    <a:pt x="411886" y="293082"/>
                  </a:lnTo>
                  <a:lnTo>
                    <a:pt x="322702" y="391280"/>
                  </a:lnTo>
                  <a:lnTo>
                    <a:pt x="205943" y="285238"/>
                  </a:lnTo>
                  <a:lnTo>
                    <a:pt x="89184" y="391280"/>
                  </a:lnTo>
                  <a:lnTo>
                    <a:pt x="0" y="293082"/>
                  </a:lnTo>
                  <a:lnTo>
                    <a:pt x="107289" y="195640"/>
                  </a:lnTo>
                  <a:lnTo>
                    <a:pt x="0" y="981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175275" y="3388313"/>
            <a:ext cx="3230245" cy="761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“Bringing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0" i="1">
                <a:solidFill>
                  <a:srgbClr val="FCD94B"/>
                </a:solidFill>
                <a:latin typeface="Verdana"/>
                <a:cs typeface="Verdana"/>
              </a:rPr>
              <a:t>market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to</a:t>
            </a:r>
            <a:r>
              <a:rPr dirty="0" sz="1400" spc="-8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50" i="1">
                <a:solidFill>
                  <a:srgbClr val="FCD94B"/>
                </a:solidFill>
                <a:latin typeface="Verdana"/>
                <a:cs typeface="Verdana"/>
              </a:rPr>
              <a:t>the</a:t>
            </a:r>
            <a:r>
              <a:rPr dirty="0" sz="1400" spc="-8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65" i="1">
                <a:solidFill>
                  <a:srgbClr val="FCD94B"/>
                </a:solidFill>
                <a:latin typeface="Verdana"/>
                <a:cs typeface="Verdana"/>
              </a:rPr>
              <a:t>molecule</a:t>
            </a:r>
            <a:r>
              <a:rPr dirty="0" sz="1400" spc="-7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35" i="1">
                <a:solidFill>
                  <a:srgbClr val="FCD94B"/>
                </a:solidFill>
                <a:latin typeface="Verdana"/>
                <a:cs typeface="Verdana"/>
              </a:rPr>
              <a:t>is</a:t>
            </a:r>
            <a:r>
              <a:rPr dirty="0" sz="1400" spc="-35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70" i="1">
                <a:solidFill>
                  <a:srgbClr val="FCD94B"/>
                </a:solidFill>
                <a:latin typeface="Verdana"/>
                <a:cs typeface="Verdana"/>
              </a:rPr>
              <a:t>very</a:t>
            </a:r>
            <a:r>
              <a:rPr dirty="0" sz="1400" spc="-100" i="1">
                <a:solidFill>
                  <a:srgbClr val="FCD94B"/>
                </a:solidFill>
                <a:latin typeface="Verdana"/>
                <a:cs typeface="Verdana"/>
              </a:rPr>
              <a:t> </a:t>
            </a:r>
            <a:r>
              <a:rPr dirty="0" sz="1400" spc="-10" i="1">
                <a:solidFill>
                  <a:srgbClr val="FCD94B"/>
                </a:solidFill>
                <a:latin typeface="Verdana"/>
                <a:cs typeface="Verdana"/>
              </a:rPr>
              <a:t>powerful.”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b="1">
                <a:solidFill>
                  <a:srgbClr val="FCD94B"/>
                </a:solidFill>
                <a:latin typeface="Tahoma"/>
                <a:cs typeface="Tahoma"/>
              </a:rPr>
              <a:t>—Marty</a:t>
            </a:r>
            <a:r>
              <a:rPr dirty="0" sz="1400" spc="-25" b="1">
                <a:solidFill>
                  <a:srgbClr val="FCD94B"/>
                </a:solidFill>
                <a:latin typeface="Tahoma"/>
                <a:cs typeface="Tahoma"/>
              </a:rPr>
              <a:t> </a:t>
            </a:r>
            <a:r>
              <a:rPr dirty="0" sz="1400" spc="-20" b="1">
                <a:solidFill>
                  <a:srgbClr val="FCD94B"/>
                </a:solidFill>
                <a:latin typeface="Tahoma"/>
                <a:cs typeface="Tahoma"/>
              </a:rPr>
              <a:t>Bent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049724" y="164646"/>
            <a:ext cx="9531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66666"/>
                </a:solidFill>
                <a:latin typeface="Tahoma"/>
                <a:cs typeface="Tahoma"/>
              </a:rPr>
              <a:t>@anilsaidso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CD94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Fallacies by Anil</dc:title>
  <dcterms:created xsi:type="dcterms:W3CDTF">2024-04-27T00:36:45Z</dcterms:created>
  <dcterms:modified xsi:type="dcterms:W3CDTF">2024-04-27T00:36:45Z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